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256" r:id="rId5"/>
    <p:sldId id="281" r:id="rId6"/>
    <p:sldId id="257" r:id="rId7"/>
    <p:sldId id="259" r:id="rId8"/>
    <p:sldId id="258" r:id="rId9"/>
    <p:sldId id="272" r:id="rId10"/>
    <p:sldId id="264" r:id="rId11"/>
    <p:sldId id="273" r:id="rId12"/>
    <p:sldId id="274" r:id="rId13"/>
    <p:sldId id="292" r:id="rId14"/>
    <p:sldId id="291" r:id="rId15"/>
    <p:sldId id="283" r:id="rId16"/>
    <p:sldId id="284" r:id="rId17"/>
    <p:sldId id="285" r:id="rId18"/>
    <p:sldId id="282" r:id="rId19"/>
    <p:sldId id="275" r:id="rId20"/>
    <p:sldId id="287" r:id="rId21"/>
    <p:sldId id="277" r:id="rId22"/>
    <p:sldId id="288" r:id="rId23"/>
    <p:sldId id="289" r:id="rId24"/>
    <p:sldId id="276" r:id="rId25"/>
    <p:sldId id="280" r:id="rId26"/>
    <p:sldId id="260" r:id="rId27"/>
    <p:sldId id="261" r:id="rId28"/>
    <p:sldId id="266" r:id="rId29"/>
    <p:sldId id="262" r:id="rId30"/>
    <p:sldId id="263" r:id="rId31"/>
    <p:sldId id="290" r:id="rId32"/>
    <p:sldId id="267" r:id="rId33"/>
    <p:sldId id="270" r:id="rId34"/>
    <p:sldId id="268" r:id="rId35"/>
    <p:sldId id="26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EAD25-6882-03F1-572E-A1ABC2D24755}" v="9" dt="2024-04-02T02:09:35.978"/>
    <p1510:client id="{22E2C062-B4AF-AE44-AF7E-F2463035506B}" v="14" dt="2024-04-02T18:18:36.443"/>
    <p1510:client id="{6B7523A9-E5BC-6F19-1A85-AFB5DA1EED63}" v="177" dt="2024-04-02T04:18:24.432"/>
    <p1510:client id="{BE2207A7-B421-8BFA-7F37-C98043A0445A}" v="79" dt="2024-04-03T05:15:35.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46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parents.au.reachout.com/common-concerns/everyday-issues/things-to-try-school-and-education/how-to-help-a-teen-who-doesnt-want-to-go-to-school"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arents.au.reachout.com/common-concerns/everyday-issues/things-to-try-school-and-education/how-to-help-a-teen-who-doesnt-want-to-go-to-schoo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331DF-B770-40A0-B6F8-31E570C1751D}"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DE97FC51-16EF-45D1-82C1-1A46B874209C}">
      <dgm:prSet/>
      <dgm:spPr/>
      <dgm:t>
        <a:bodyPr/>
        <a:lstStyle/>
        <a:p>
          <a:r>
            <a:rPr lang="en-US"/>
            <a:t>Avoidance is not a strategy – in fact it can make things far worse</a:t>
          </a:r>
        </a:p>
      </dgm:t>
    </dgm:pt>
    <dgm:pt modelId="{A25EFFBB-C5EE-435B-B198-8E4EE8E9A40D}" type="parTrans" cxnId="{97DF74BD-3F40-4355-AE1C-DE9E3471A789}">
      <dgm:prSet/>
      <dgm:spPr/>
      <dgm:t>
        <a:bodyPr/>
        <a:lstStyle/>
        <a:p>
          <a:endParaRPr lang="en-US"/>
        </a:p>
      </dgm:t>
    </dgm:pt>
    <dgm:pt modelId="{45D96797-6E34-41EE-98AA-D94EF0A7C401}" type="sibTrans" cxnId="{97DF74BD-3F40-4355-AE1C-DE9E3471A789}">
      <dgm:prSet/>
      <dgm:spPr/>
      <dgm:t>
        <a:bodyPr/>
        <a:lstStyle/>
        <a:p>
          <a:endParaRPr lang="en-US"/>
        </a:p>
      </dgm:t>
    </dgm:pt>
    <dgm:pt modelId="{3C39F55D-15DD-46B4-BFB4-A5689986E8FC}">
      <dgm:prSet/>
      <dgm:spPr/>
      <dgm:t>
        <a:bodyPr/>
        <a:lstStyle/>
        <a:p>
          <a:r>
            <a:rPr lang="en-US"/>
            <a:t>If you notice a pattern emerging, talk to your Year Advisor and we will work together to resolve the problem</a:t>
          </a:r>
        </a:p>
      </dgm:t>
    </dgm:pt>
    <dgm:pt modelId="{23BDD7D4-C648-4851-AAFA-C8FF84918D93}" type="parTrans" cxnId="{9D257511-FE19-4718-A655-F19BDE2479A4}">
      <dgm:prSet/>
      <dgm:spPr/>
      <dgm:t>
        <a:bodyPr/>
        <a:lstStyle/>
        <a:p>
          <a:endParaRPr lang="en-US"/>
        </a:p>
      </dgm:t>
    </dgm:pt>
    <dgm:pt modelId="{6FA39BA7-D007-4425-814E-25CB747CDE1F}" type="sibTrans" cxnId="{9D257511-FE19-4718-A655-F19BDE2479A4}">
      <dgm:prSet/>
      <dgm:spPr/>
      <dgm:t>
        <a:bodyPr/>
        <a:lstStyle/>
        <a:p>
          <a:endParaRPr lang="en-US"/>
        </a:p>
      </dgm:t>
    </dgm:pt>
    <dgm:pt modelId="{D4D8AD7E-DE04-4358-95C6-3F18BF892AA7}">
      <dgm:prSet/>
      <dgm:spPr/>
      <dgm:t>
        <a:bodyPr/>
        <a:lstStyle/>
        <a:p>
          <a:r>
            <a:rPr lang="en-US">
              <a:hlinkClick xmlns:r="http://schemas.openxmlformats.org/officeDocument/2006/relationships" r:id="rId1"/>
            </a:rPr>
            <a:t>Helping your child to attend when things get difficult</a:t>
          </a:r>
          <a:endParaRPr lang="en-US"/>
        </a:p>
      </dgm:t>
    </dgm:pt>
    <dgm:pt modelId="{26C75E89-E47A-41AC-9833-F2E4D6107399}" type="parTrans" cxnId="{341252BE-60D7-4A99-9754-09465592AC5B}">
      <dgm:prSet/>
      <dgm:spPr/>
      <dgm:t>
        <a:bodyPr/>
        <a:lstStyle/>
        <a:p>
          <a:endParaRPr lang="en-US"/>
        </a:p>
      </dgm:t>
    </dgm:pt>
    <dgm:pt modelId="{55083FE6-F100-46F1-8E37-6A12EFE09882}" type="sibTrans" cxnId="{341252BE-60D7-4A99-9754-09465592AC5B}">
      <dgm:prSet/>
      <dgm:spPr/>
      <dgm:t>
        <a:bodyPr/>
        <a:lstStyle/>
        <a:p>
          <a:endParaRPr lang="en-US"/>
        </a:p>
      </dgm:t>
    </dgm:pt>
    <dgm:pt modelId="{BB51EC37-7076-40C3-B885-1AE0F4B773E1}" type="pres">
      <dgm:prSet presAssocID="{515331DF-B770-40A0-B6F8-31E570C1751D}" presName="outerComposite" presStyleCnt="0">
        <dgm:presLayoutVars>
          <dgm:chMax val="5"/>
          <dgm:dir/>
          <dgm:resizeHandles val="exact"/>
        </dgm:presLayoutVars>
      </dgm:prSet>
      <dgm:spPr/>
    </dgm:pt>
    <dgm:pt modelId="{DFAF0FFD-6DCD-44F2-8D5D-1F6FCC1D57DE}" type="pres">
      <dgm:prSet presAssocID="{515331DF-B770-40A0-B6F8-31E570C1751D}" presName="dummyMaxCanvas" presStyleCnt="0">
        <dgm:presLayoutVars/>
      </dgm:prSet>
      <dgm:spPr/>
    </dgm:pt>
    <dgm:pt modelId="{7E9F2751-275B-49B5-88E6-66B88DB9A3DB}" type="pres">
      <dgm:prSet presAssocID="{515331DF-B770-40A0-B6F8-31E570C1751D}" presName="ThreeNodes_1" presStyleLbl="node1" presStyleIdx="0" presStyleCnt="3">
        <dgm:presLayoutVars>
          <dgm:bulletEnabled val="1"/>
        </dgm:presLayoutVars>
      </dgm:prSet>
      <dgm:spPr/>
    </dgm:pt>
    <dgm:pt modelId="{A69AAB9E-05E6-456D-B25D-6625A1DF6A7C}" type="pres">
      <dgm:prSet presAssocID="{515331DF-B770-40A0-B6F8-31E570C1751D}" presName="ThreeNodes_2" presStyleLbl="node1" presStyleIdx="1" presStyleCnt="3">
        <dgm:presLayoutVars>
          <dgm:bulletEnabled val="1"/>
        </dgm:presLayoutVars>
      </dgm:prSet>
      <dgm:spPr/>
    </dgm:pt>
    <dgm:pt modelId="{C8F906D1-79D2-4023-8B43-AC130FB9FC7B}" type="pres">
      <dgm:prSet presAssocID="{515331DF-B770-40A0-B6F8-31E570C1751D}" presName="ThreeNodes_3" presStyleLbl="node1" presStyleIdx="2" presStyleCnt="3">
        <dgm:presLayoutVars>
          <dgm:bulletEnabled val="1"/>
        </dgm:presLayoutVars>
      </dgm:prSet>
      <dgm:spPr/>
    </dgm:pt>
    <dgm:pt modelId="{4FD49475-9141-4440-AFAF-445B3A53523F}" type="pres">
      <dgm:prSet presAssocID="{515331DF-B770-40A0-B6F8-31E570C1751D}" presName="ThreeConn_1-2" presStyleLbl="fgAccFollowNode1" presStyleIdx="0" presStyleCnt="2">
        <dgm:presLayoutVars>
          <dgm:bulletEnabled val="1"/>
        </dgm:presLayoutVars>
      </dgm:prSet>
      <dgm:spPr/>
    </dgm:pt>
    <dgm:pt modelId="{E1CFDAF1-F4C1-408A-999B-888275EE28CA}" type="pres">
      <dgm:prSet presAssocID="{515331DF-B770-40A0-B6F8-31E570C1751D}" presName="ThreeConn_2-3" presStyleLbl="fgAccFollowNode1" presStyleIdx="1" presStyleCnt="2">
        <dgm:presLayoutVars>
          <dgm:bulletEnabled val="1"/>
        </dgm:presLayoutVars>
      </dgm:prSet>
      <dgm:spPr/>
    </dgm:pt>
    <dgm:pt modelId="{5DBD6DDD-05AA-4998-8E32-0A03CB703D54}" type="pres">
      <dgm:prSet presAssocID="{515331DF-B770-40A0-B6F8-31E570C1751D}" presName="ThreeNodes_1_text" presStyleLbl="node1" presStyleIdx="2" presStyleCnt="3">
        <dgm:presLayoutVars>
          <dgm:bulletEnabled val="1"/>
        </dgm:presLayoutVars>
      </dgm:prSet>
      <dgm:spPr/>
    </dgm:pt>
    <dgm:pt modelId="{FE7A6C05-59AE-44F3-86BF-3B9CA4EDC692}" type="pres">
      <dgm:prSet presAssocID="{515331DF-B770-40A0-B6F8-31E570C1751D}" presName="ThreeNodes_2_text" presStyleLbl="node1" presStyleIdx="2" presStyleCnt="3">
        <dgm:presLayoutVars>
          <dgm:bulletEnabled val="1"/>
        </dgm:presLayoutVars>
      </dgm:prSet>
      <dgm:spPr/>
    </dgm:pt>
    <dgm:pt modelId="{5F65AD8B-2F67-460E-9FAA-00878D70864D}" type="pres">
      <dgm:prSet presAssocID="{515331DF-B770-40A0-B6F8-31E570C1751D}" presName="ThreeNodes_3_text" presStyleLbl="node1" presStyleIdx="2" presStyleCnt="3">
        <dgm:presLayoutVars>
          <dgm:bulletEnabled val="1"/>
        </dgm:presLayoutVars>
      </dgm:prSet>
      <dgm:spPr/>
    </dgm:pt>
  </dgm:ptLst>
  <dgm:cxnLst>
    <dgm:cxn modelId="{03C40B06-F66C-47A7-AF29-67C332C0CB36}" type="presOf" srcId="{3C39F55D-15DD-46B4-BFB4-A5689986E8FC}" destId="{A69AAB9E-05E6-456D-B25D-6625A1DF6A7C}" srcOrd="0" destOrd="0" presId="urn:microsoft.com/office/officeart/2005/8/layout/vProcess5"/>
    <dgm:cxn modelId="{9D257511-FE19-4718-A655-F19BDE2479A4}" srcId="{515331DF-B770-40A0-B6F8-31E570C1751D}" destId="{3C39F55D-15DD-46B4-BFB4-A5689986E8FC}" srcOrd="1" destOrd="0" parTransId="{23BDD7D4-C648-4851-AAFA-C8FF84918D93}" sibTransId="{6FA39BA7-D007-4425-814E-25CB747CDE1F}"/>
    <dgm:cxn modelId="{EBF13423-F454-46C6-88DC-744C71679D23}" type="presOf" srcId="{6FA39BA7-D007-4425-814E-25CB747CDE1F}" destId="{E1CFDAF1-F4C1-408A-999B-888275EE28CA}" srcOrd="0" destOrd="0" presId="urn:microsoft.com/office/officeart/2005/8/layout/vProcess5"/>
    <dgm:cxn modelId="{542AF52B-DD0F-41CE-983B-2C4D3E5FD66B}" type="presOf" srcId="{D4D8AD7E-DE04-4358-95C6-3F18BF892AA7}" destId="{C8F906D1-79D2-4023-8B43-AC130FB9FC7B}" srcOrd="0" destOrd="0" presId="urn:microsoft.com/office/officeart/2005/8/layout/vProcess5"/>
    <dgm:cxn modelId="{D1766C40-E022-4969-92C1-C6FEEADECA96}" type="presOf" srcId="{515331DF-B770-40A0-B6F8-31E570C1751D}" destId="{BB51EC37-7076-40C3-B885-1AE0F4B773E1}" srcOrd="0" destOrd="0" presId="urn:microsoft.com/office/officeart/2005/8/layout/vProcess5"/>
    <dgm:cxn modelId="{ED289B51-8763-4E42-9DC4-D23C09BBDA36}" type="presOf" srcId="{3C39F55D-15DD-46B4-BFB4-A5689986E8FC}" destId="{FE7A6C05-59AE-44F3-86BF-3B9CA4EDC692}" srcOrd="1" destOrd="0" presId="urn:microsoft.com/office/officeart/2005/8/layout/vProcess5"/>
    <dgm:cxn modelId="{48C82574-E4E6-41DA-9644-FEC2D43B7A58}" type="presOf" srcId="{45D96797-6E34-41EE-98AA-D94EF0A7C401}" destId="{4FD49475-9141-4440-AFAF-445B3A53523F}" srcOrd="0" destOrd="0" presId="urn:microsoft.com/office/officeart/2005/8/layout/vProcess5"/>
    <dgm:cxn modelId="{A3BF3980-56B6-4A00-9A37-D907F99CCED5}" type="presOf" srcId="{DE97FC51-16EF-45D1-82C1-1A46B874209C}" destId="{7E9F2751-275B-49B5-88E6-66B88DB9A3DB}" srcOrd="0" destOrd="0" presId="urn:microsoft.com/office/officeart/2005/8/layout/vProcess5"/>
    <dgm:cxn modelId="{AA4DE097-7DEE-49EA-9400-635B1E3AF3A2}" type="presOf" srcId="{DE97FC51-16EF-45D1-82C1-1A46B874209C}" destId="{5DBD6DDD-05AA-4998-8E32-0A03CB703D54}" srcOrd="1" destOrd="0" presId="urn:microsoft.com/office/officeart/2005/8/layout/vProcess5"/>
    <dgm:cxn modelId="{6032A9B4-B359-4F9C-80FE-110475961FFA}" type="presOf" srcId="{D4D8AD7E-DE04-4358-95C6-3F18BF892AA7}" destId="{5F65AD8B-2F67-460E-9FAA-00878D70864D}" srcOrd="1" destOrd="0" presId="urn:microsoft.com/office/officeart/2005/8/layout/vProcess5"/>
    <dgm:cxn modelId="{97DF74BD-3F40-4355-AE1C-DE9E3471A789}" srcId="{515331DF-B770-40A0-B6F8-31E570C1751D}" destId="{DE97FC51-16EF-45D1-82C1-1A46B874209C}" srcOrd="0" destOrd="0" parTransId="{A25EFFBB-C5EE-435B-B198-8E4EE8E9A40D}" sibTransId="{45D96797-6E34-41EE-98AA-D94EF0A7C401}"/>
    <dgm:cxn modelId="{341252BE-60D7-4A99-9754-09465592AC5B}" srcId="{515331DF-B770-40A0-B6F8-31E570C1751D}" destId="{D4D8AD7E-DE04-4358-95C6-3F18BF892AA7}" srcOrd="2" destOrd="0" parTransId="{26C75E89-E47A-41AC-9833-F2E4D6107399}" sibTransId="{55083FE6-F100-46F1-8E37-6A12EFE09882}"/>
    <dgm:cxn modelId="{36548DEA-5981-4543-9FED-41CCC4E57F18}" type="presParOf" srcId="{BB51EC37-7076-40C3-B885-1AE0F4B773E1}" destId="{DFAF0FFD-6DCD-44F2-8D5D-1F6FCC1D57DE}" srcOrd="0" destOrd="0" presId="urn:microsoft.com/office/officeart/2005/8/layout/vProcess5"/>
    <dgm:cxn modelId="{5F4CF259-7E3F-4C18-8546-A46576AEEEF4}" type="presParOf" srcId="{BB51EC37-7076-40C3-B885-1AE0F4B773E1}" destId="{7E9F2751-275B-49B5-88E6-66B88DB9A3DB}" srcOrd="1" destOrd="0" presId="urn:microsoft.com/office/officeart/2005/8/layout/vProcess5"/>
    <dgm:cxn modelId="{3B6D3EAB-465A-4A6E-8E54-ECE77F9BF20E}" type="presParOf" srcId="{BB51EC37-7076-40C3-B885-1AE0F4B773E1}" destId="{A69AAB9E-05E6-456D-B25D-6625A1DF6A7C}" srcOrd="2" destOrd="0" presId="urn:microsoft.com/office/officeart/2005/8/layout/vProcess5"/>
    <dgm:cxn modelId="{A4D4B666-1862-477D-955E-19A1EF123E29}" type="presParOf" srcId="{BB51EC37-7076-40C3-B885-1AE0F4B773E1}" destId="{C8F906D1-79D2-4023-8B43-AC130FB9FC7B}" srcOrd="3" destOrd="0" presId="urn:microsoft.com/office/officeart/2005/8/layout/vProcess5"/>
    <dgm:cxn modelId="{63FA8D89-3F95-4D66-B549-B7CA3562CF68}" type="presParOf" srcId="{BB51EC37-7076-40C3-B885-1AE0F4B773E1}" destId="{4FD49475-9141-4440-AFAF-445B3A53523F}" srcOrd="4" destOrd="0" presId="urn:microsoft.com/office/officeart/2005/8/layout/vProcess5"/>
    <dgm:cxn modelId="{9D153B3A-D303-49B5-966C-7D7E842B0E58}" type="presParOf" srcId="{BB51EC37-7076-40C3-B885-1AE0F4B773E1}" destId="{E1CFDAF1-F4C1-408A-999B-888275EE28CA}" srcOrd="5" destOrd="0" presId="urn:microsoft.com/office/officeart/2005/8/layout/vProcess5"/>
    <dgm:cxn modelId="{C37A2ED3-C613-4084-A9A7-8F2DD572178C}" type="presParOf" srcId="{BB51EC37-7076-40C3-B885-1AE0F4B773E1}" destId="{5DBD6DDD-05AA-4998-8E32-0A03CB703D54}" srcOrd="6" destOrd="0" presId="urn:microsoft.com/office/officeart/2005/8/layout/vProcess5"/>
    <dgm:cxn modelId="{BA176582-40BB-4996-8918-BC0A72399C38}" type="presParOf" srcId="{BB51EC37-7076-40C3-B885-1AE0F4B773E1}" destId="{FE7A6C05-59AE-44F3-86BF-3B9CA4EDC692}" srcOrd="7" destOrd="0" presId="urn:microsoft.com/office/officeart/2005/8/layout/vProcess5"/>
    <dgm:cxn modelId="{3302682C-FF46-406F-B22C-AEBA889DEFE3}" type="presParOf" srcId="{BB51EC37-7076-40C3-B885-1AE0F4B773E1}" destId="{5F65AD8B-2F67-460E-9FAA-00878D70864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F2751-275B-49B5-88E6-66B88DB9A3DB}">
      <dsp:nvSpPr>
        <dsp:cNvPr id="0" name=""/>
        <dsp:cNvSpPr/>
      </dsp:nvSpPr>
      <dsp:spPr>
        <a:xfrm>
          <a:off x="0" y="0"/>
          <a:ext cx="6966490" cy="11068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Avoidance is not a strategy – in fact it can make things far worse</a:t>
          </a:r>
        </a:p>
      </dsp:txBody>
      <dsp:txXfrm>
        <a:off x="32418" y="32418"/>
        <a:ext cx="5772143" cy="1041985"/>
      </dsp:txXfrm>
    </dsp:sp>
    <dsp:sp modelId="{A69AAB9E-05E6-456D-B25D-6625A1DF6A7C}">
      <dsp:nvSpPr>
        <dsp:cNvPr id="0" name=""/>
        <dsp:cNvSpPr/>
      </dsp:nvSpPr>
      <dsp:spPr>
        <a:xfrm>
          <a:off x="614690" y="1291291"/>
          <a:ext cx="6966490" cy="1106821"/>
        </a:xfrm>
        <a:prstGeom prst="roundRect">
          <a:avLst>
            <a:gd name="adj" fmla="val 10000"/>
          </a:avLst>
        </a:prstGeom>
        <a:solidFill>
          <a:schemeClr val="accent2">
            <a:hueOff val="1514070"/>
            <a:satOff val="14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If you notice a pattern emerging, talk to your Year Advisor and we will work together to resolve the problem</a:t>
          </a:r>
        </a:p>
      </dsp:txBody>
      <dsp:txXfrm>
        <a:off x="647108" y="1323709"/>
        <a:ext cx="5567530" cy="1041985"/>
      </dsp:txXfrm>
    </dsp:sp>
    <dsp:sp modelId="{C8F906D1-79D2-4023-8B43-AC130FB9FC7B}">
      <dsp:nvSpPr>
        <dsp:cNvPr id="0" name=""/>
        <dsp:cNvSpPr/>
      </dsp:nvSpPr>
      <dsp:spPr>
        <a:xfrm>
          <a:off x="1229380" y="2582583"/>
          <a:ext cx="6966490" cy="1106821"/>
        </a:xfrm>
        <a:prstGeom prst="roundRect">
          <a:avLst>
            <a:gd name="adj" fmla="val 10000"/>
          </a:avLst>
        </a:prstGeom>
        <a:solidFill>
          <a:schemeClr val="accent2">
            <a:hueOff val="3028139"/>
            <a:satOff val="28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hlinkClick xmlns:r="http://schemas.openxmlformats.org/officeDocument/2006/relationships" r:id="rId1"/>
            </a:rPr>
            <a:t>Helping your child to attend when things get difficult</a:t>
          </a:r>
          <a:endParaRPr lang="en-US" sz="2100" kern="1200"/>
        </a:p>
      </dsp:txBody>
      <dsp:txXfrm>
        <a:off x="1261798" y="2615001"/>
        <a:ext cx="5567530" cy="1041985"/>
      </dsp:txXfrm>
    </dsp:sp>
    <dsp:sp modelId="{4FD49475-9141-4440-AFAF-445B3A53523F}">
      <dsp:nvSpPr>
        <dsp:cNvPr id="0" name=""/>
        <dsp:cNvSpPr/>
      </dsp:nvSpPr>
      <dsp:spPr>
        <a:xfrm>
          <a:off x="6247056"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408928" y="839339"/>
        <a:ext cx="395689" cy="541373"/>
      </dsp:txXfrm>
    </dsp:sp>
    <dsp:sp modelId="{E1CFDAF1-F4C1-408A-999B-888275EE28CA}">
      <dsp:nvSpPr>
        <dsp:cNvPr id="0" name=""/>
        <dsp:cNvSpPr/>
      </dsp:nvSpPr>
      <dsp:spPr>
        <a:xfrm>
          <a:off x="6861746" y="2123252"/>
          <a:ext cx="719433" cy="719433"/>
        </a:xfrm>
        <a:prstGeom prst="downArrow">
          <a:avLst>
            <a:gd name="adj1" fmla="val 55000"/>
            <a:gd name="adj2" fmla="val 45000"/>
          </a:avLst>
        </a:prstGeom>
        <a:solidFill>
          <a:schemeClr val="accent2">
            <a:tint val="40000"/>
            <a:alpha val="90000"/>
            <a:hueOff val="3267687"/>
            <a:satOff val="1011"/>
            <a:lumOff val="176"/>
            <a:alphaOff val="0"/>
          </a:schemeClr>
        </a:solidFill>
        <a:ln w="12700" cap="flat" cmpd="sng" algn="ctr">
          <a:solidFill>
            <a:schemeClr val="accent2">
              <a:tint val="40000"/>
              <a:alpha val="90000"/>
              <a:hueOff val="3267687"/>
              <a:satOff val="1011"/>
              <a:lumOff val="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023618" y="2123252"/>
        <a:ext cx="395689" cy="54137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A06DE-750B-4D90-92EF-9608DE48D8C9}" type="datetimeFigureOut">
              <a:rPr lang="en-AU" smtClean="0"/>
              <a:t>4/04/2024</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11AC4-F927-4F94-A218-E62A0E1A5F80}" type="slidenum">
              <a:rPr lang="en-AU" smtClean="0"/>
              <a:t>‹#›</a:t>
            </a:fld>
            <a:endParaRPr lang="en-AU"/>
          </a:p>
        </p:txBody>
      </p:sp>
    </p:spTree>
    <p:extLst>
      <p:ext uri="{BB962C8B-B14F-4D97-AF65-F5344CB8AC3E}">
        <p14:creationId xmlns:p14="http://schemas.microsoft.com/office/powerpoint/2010/main" val="280475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1E11AC4-F927-4F94-A218-E62A0E1A5F80}" type="slidenum">
              <a:rPr lang="en-AU" smtClean="0"/>
              <a:t>16</a:t>
            </a:fld>
            <a:endParaRPr lang="en-AU"/>
          </a:p>
        </p:txBody>
      </p:sp>
    </p:spTree>
    <p:extLst>
      <p:ext uri="{BB962C8B-B14F-4D97-AF65-F5344CB8AC3E}">
        <p14:creationId xmlns:p14="http://schemas.microsoft.com/office/powerpoint/2010/main" val="375301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1E11AC4-F927-4F94-A218-E62A0E1A5F80}" type="slidenum">
              <a:rPr lang="en-AU" smtClean="0"/>
              <a:t>17</a:t>
            </a:fld>
            <a:endParaRPr lang="en-AU"/>
          </a:p>
        </p:txBody>
      </p:sp>
    </p:spTree>
    <p:extLst>
      <p:ext uri="{BB962C8B-B14F-4D97-AF65-F5344CB8AC3E}">
        <p14:creationId xmlns:p14="http://schemas.microsoft.com/office/powerpoint/2010/main" val="335303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Do you know what the Department of Education’s expectation is re your young person’s % attendance rate is?  Research tells us that students with an attendance rate below 90% are educationally at risk. 95% over the course of the year is around about 10 days – if your child is away 5 days a term from school – research tells us that they are educationally at risk. </a:t>
            </a:r>
          </a:p>
        </p:txBody>
      </p:sp>
      <p:sp>
        <p:nvSpPr>
          <p:cNvPr id="4" name="Slide Number Placeholder 3"/>
          <p:cNvSpPr>
            <a:spLocks noGrp="1"/>
          </p:cNvSpPr>
          <p:nvPr>
            <p:ph type="sldNum" sz="quarter" idx="5"/>
          </p:nvPr>
        </p:nvSpPr>
        <p:spPr/>
        <p:txBody>
          <a:bodyPr/>
          <a:lstStyle/>
          <a:p>
            <a:fld id="{61E11AC4-F927-4F94-A218-E62A0E1A5F80}" type="slidenum">
              <a:rPr lang="en-AU" smtClean="0"/>
              <a:t>23</a:t>
            </a:fld>
            <a:endParaRPr lang="en-AU"/>
          </a:p>
        </p:txBody>
      </p:sp>
    </p:spTree>
    <p:extLst>
      <p:ext uri="{BB962C8B-B14F-4D97-AF65-F5344CB8AC3E}">
        <p14:creationId xmlns:p14="http://schemas.microsoft.com/office/powerpoint/2010/main" val="6846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have a pips program whereby staff will call regarding any unjustified absences - </a:t>
            </a:r>
            <a:r>
              <a:rPr lang="en-US" sz="1200" b="1">
                <a:solidFill>
                  <a:srgbClr val="002060"/>
                </a:solidFill>
              </a:rPr>
              <a:t>.  Please ensure your mobile phone is updated if there are changes in your contact details – it is the easiest way to respond to any absences that may be recorded.  Being Late to school also affects overall attendance percentages.  </a:t>
            </a:r>
            <a:endParaRPr lang="en-AU"/>
          </a:p>
        </p:txBody>
      </p:sp>
      <p:sp>
        <p:nvSpPr>
          <p:cNvPr id="4" name="Slide Number Placeholder 3"/>
          <p:cNvSpPr>
            <a:spLocks noGrp="1"/>
          </p:cNvSpPr>
          <p:nvPr>
            <p:ph type="sldNum" sz="quarter" idx="5"/>
          </p:nvPr>
        </p:nvSpPr>
        <p:spPr/>
        <p:txBody>
          <a:bodyPr/>
          <a:lstStyle/>
          <a:p>
            <a:fld id="{61E11AC4-F927-4F94-A218-E62A0E1A5F80}" type="slidenum">
              <a:rPr lang="en-AU" smtClean="0"/>
              <a:t>24</a:t>
            </a:fld>
            <a:endParaRPr lang="en-AU"/>
          </a:p>
        </p:txBody>
      </p:sp>
    </p:spTree>
    <p:extLst>
      <p:ext uri="{BB962C8B-B14F-4D97-AF65-F5344CB8AC3E}">
        <p14:creationId xmlns:p14="http://schemas.microsoft.com/office/powerpoint/2010/main" val="419538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Usually when a student’s attendance has dropped, there is an underlying issue.  It tends to be a symptom of something else going on with them.  Once we know the underlying cause, we can put strategies in place to support them. </a:t>
            </a:r>
          </a:p>
        </p:txBody>
      </p:sp>
      <p:sp>
        <p:nvSpPr>
          <p:cNvPr id="4" name="Slide Number Placeholder 3"/>
          <p:cNvSpPr>
            <a:spLocks noGrp="1"/>
          </p:cNvSpPr>
          <p:nvPr>
            <p:ph type="sldNum" sz="quarter" idx="5"/>
          </p:nvPr>
        </p:nvSpPr>
        <p:spPr/>
        <p:txBody>
          <a:bodyPr/>
          <a:lstStyle/>
          <a:p>
            <a:fld id="{61E11AC4-F927-4F94-A218-E62A0E1A5F80}" type="slidenum">
              <a:rPr lang="en-AU" smtClean="0"/>
              <a:t>25</a:t>
            </a:fld>
            <a:endParaRPr lang="en-AU"/>
          </a:p>
        </p:txBody>
      </p:sp>
    </p:spTree>
    <p:extLst>
      <p:ext uri="{BB962C8B-B14F-4D97-AF65-F5344CB8AC3E}">
        <p14:creationId xmlns:p14="http://schemas.microsoft.com/office/powerpoint/2010/main" val="865434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71932"/>
            <a:ext cx="7886700" cy="229462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8650" y="4183812"/>
            <a:ext cx="7886700" cy="64698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4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150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28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solidFill>
                  <a:srgbClr val="002060"/>
                </a:solidFill>
              </a:defRPr>
            </a:lvl1pPr>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58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D00B-D8DF-449C-8B01-460733C06BF8}"/>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AU"/>
          </a:p>
        </p:txBody>
      </p:sp>
      <p:sp>
        <p:nvSpPr>
          <p:cNvPr id="3" name="Title 1">
            <a:extLst>
              <a:ext uri="{FF2B5EF4-FFF2-40B4-BE49-F238E27FC236}">
                <a16:creationId xmlns:a16="http://schemas.microsoft.com/office/drawing/2014/main" id="{E5952F85-CF67-4FCB-AC0E-EA7C66F21673}"/>
              </a:ext>
            </a:extLst>
          </p:cNvPr>
          <p:cNvSpPr txBox="1">
            <a:spLocks/>
          </p:cNvSpPr>
          <p:nvPr userDrawn="1"/>
        </p:nvSpPr>
        <p:spPr>
          <a:xfrm>
            <a:off x="628650" y="546046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060"/>
                </a:solidFill>
                <a:latin typeface="Montserrat SemiBold" pitchFamily="2" charset="0"/>
                <a:ea typeface="+mj-ea"/>
                <a:cs typeface="+mj-cs"/>
              </a:defRPr>
            </a:lvl1pPr>
          </a:lstStyle>
          <a:p>
            <a:r>
              <a:rPr lang="en-US">
                <a:solidFill>
                  <a:schemeClr val="bg1"/>
                </a:solidFill>
              </a:rPr>
              <a:t>Click to edit Master title style</a:t>
            </a:r>
            <a:endParaRPr lang="en-AU">
              <a:solidFill>
                <a:schemeClr val="bg1"/>
              </a:solidFill>
            </a:endParaRPr>
          </a:p>
        </p:txBody>
      </p:sp>
    </p:spTree>
    <p:extLst>
      <p:ext uri="{BB962C8B-B14F-4D97-AF65-F5344CB8AC3E}">
        <p14:creationId xmlns:p14="http://schemas.microsoft.com/office/powerpoint/2010/main" val="305013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a:t>Click to edit Master title style</a:t>
            </a:r>
          </a:p>
        </p:txBody>
      </p:sp>
      <p:sp>
        <p:nvSpPr>
          <p:cNvPr id="3" name="Content Placeholder 2"/>
          <p:cNvSpPr>
            <a:spLocks noGrp="1"/>
          </p:cNvSpPr>
          <p:nvPr>
            <p:ph idx="1"/>
          </p:nvPr>
        </p:nvSpPr>
        <p:spPr>
          <a:xfrm>
            <a:off x="628650" y="1825625"/>
            <a:ext cx="7886700" cy="4117975"/>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1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75552"/>
            <a:ext cx="2057400" cy="365125"/>
          </a:xfrm>
          <a:prstGeom prst="rect">
            <a:avLst/>
          </a:prstGeom>
        </p:spPr>
        <p:txBody>
          <a:bodyPr/>
          <a:lstStyle/>
          <a:p>
            <a:fld id="{3CC8A45A-1FDF-4ECF-9D8B-7C0A259E18EC}" type="datetimeFigureOut">
              <a:rPr lang="en-AU" smtClean="0"/>
              <a:t>4/04/2024</a:t>
            </a:fld>
            <a:endParaRPr lang="en-AU"/>
          </a:p>
        </p:txBody>
      </p:sp>
      <p:sp>
        <p:nvSpPr>
          <p:cNvPr id="5" name="Footer Placeholder 4"/>
          <p:cNvSpPr>
            <a:spLocks noGrp="1"/>
          </p:cNvSpPr>
          <p:nvPr>
            <p:ph type="ftr" sz="quarter" idx="11"/>
          </p:nvPr>
        </p:nvSpPr>
        <p:spPr>
          <a:xfrm>
            <a:off x="3028950" y="5403403"/>
            <a:ext cx="30861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6375552"/>
            <a:ext cx="2057400" cy="365125"/>
          </a:xfrm>
          <a:prstGeom prst="rect">
            <a:avLst/>
          </a:prstGeom>
        </p:spPr>
        <p:txBody>
          <a:bodyPr/>
          <a:lstStyle/>
          <a:p>
            <a:fld id="{4FF10536-7D4F-4F27-816D-FDA16DB57A1F}" type="slidenum">
              <a:rPr lang="en-AU" smtClean="0"/>
              <a:t>‹#›</a:t>
            </a:fld>
            <a:endParaRPr lang="en-AU"/>
          </a:p>
        </p:txBody>
      </p:sp>
    </p:spTree>
    <p:extLst>
      <p:ext uri="{BB962C8B-B14F-4D97-AF65-F5344CB8AC3E}">
        <p14:creationId xmlns:p14="http://schemas.microsoft.com/office/powerpoint/2010/main" val="371411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412" y="1657982"/>
            <a:ext cx="7886700" cy="2801876"/>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459859"/>
            <a:ext cx="7886700" cy="64698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8132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6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75552"/>
            <a:ext cx="2057400" cy="365125"/>
          </a:xfrm>
          <a:prstGeom prst="rect">
            <a:avLst/>
          </a:prstGeom>
        </p:spPr>
        <p:txBody>
          <a:bodyPr/>
          <a:lstStyle/>
          <a:p>
            <a:fld id="{3CC8A45A-1FDF-4ECF-9D8B-7C0A259E18EC}" type="datetimeFigureOut">
              <a:rPr lang="en-AU" smtClean="0"/>
              <a:t>4/04/2024</a:t>
            </a:fld>
            <a:endParaRPr lang="en-AU"/>
          </a:p>
        </p:txBody>
      </p:sp>
      <p:sp>
        <p:nvSpPr>
          <p:cNvPr id="8" name="Footer Placeholder 7"/>
          <p:cNvSpPr>
            <a:spLocks noGrp="1"/>
          </p:cNvSpPr>
          <p:nvPr>
            <p:ph type="ftr" sz="quarter" idx="11"/>
          </p:nvPr>
        </p:nvSpPr>
        <p:spPr>
          <a:xfrm>
            <a:off x="3028950" y="5403403"/>
            <a:ext cx="30861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6457950" y="6375552"/>
            <a:ext cx="2057400" cy="365125"/>
          </a:xfrm>
          <a:prstGeom prst="rect">
            <a:avLst/>
          </a:prstGeom>
        </p:spPr>
        <p:txBody>
          <a:bodyPr/>
          <a:lstStyle/>
          <a:p>
            <a:fld id="{4FF10536-7D4F-4F27-816D-FDA16DB57A1F}" type="slidenum">
              <a:rPr lang="en-AU" smtClean="0"/>
              <a:t>‹#›</a:t>
            </a:fld>
            <a:endParaRPr lang="en-AU"/>
          </a:p>
        </p:txBody>
      </p:sp>
    </p:spTree>
    <p:extLst>
      <p:ext uri="{BB962C8B-B14F-4D97-AF65-F5344CB8AC3E}">
        <p14:creationId xmlns:p14="http://schemas.microsoft.com/office/powerpoint/2010/main" val="387932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906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7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675" y="449263"/>
            <a:ext cx="257055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407434" y="449263"/>
            <a:ext cx="5107916" cy="57790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9675" y="2049463"/>
            <a:ext cx="257055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2873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682769"/>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bg1"/>
          </a:solidFill>
          <a:latin typeface="Montserrat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whistleout.com.au/MobilePhones/Guides/first-mobile-phone-children-what-age#:~:text=Children's%20mobile%20phone%20ownership&amp;text=The%20largest%20jump%20in%20phone,10%20to%2011%20year%20old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www.esafety.gov.au/parents/issues-and-advice/screen-time"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www.esafety.gov.au/parents/issues-and-advice/screen-tim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hyperlink" Target="https://www.esafety.gov.au/key-issues/esafety-guid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safety.gov.au/research/digital-lives-aussie-teen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safety.gov.au/report/what-you-can-report-to-esafety#what-you-can-report-and-the-steps-to-follow" TargetMode="External"/><Relationship Id="rId1" Type="http://schemas.openxmlformats.org/officeDocument/2006/relationships/slideLayout" Target="../slideLayouts/slideLayout2.xml"/><Relationship Id="rId4" Type="http://schemas.openxmlformats.org/officeDocument/2006/relationships/hyperlink" Target="https://www.esafety.gov.au/parents/issues-and-advice/sending-nudes-sext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safety.gov.au/report/what-you-can-report-to-esafety#what-you-can-report-and-the-steps-to-follo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safety.gov.au/report/what-you-can-report-to-esafety#what-you-can-report-and-the-steps-to-follow"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esafety.gov.au/report/what-you-can-report-to-esafety#what-you-can-report-and-the-steps-to-follow"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safety.gov.au/key-issues/cyberbullying/how-esafety-can-help" TargetMode="External"/><Relationship Id="rId2" Type="http://schemas.openxmlformats.org/officeDocument/2006/relationships/hyperlink" Target="https://www.esafety.gov.au/key-issues/esafety-guide" TargetMode="External"/><Relationship Id="rId1" Type="http://schemas.openxmlformats.org/officeDocument/2006/relationships/slideLayout" Target="../slideLayouts/slideLayout2.xml"/><Relationship Id="rId6" Type="http://schemas.openxmlformats.org/officeDocument/2006/relationships/hyperlink" Target="https://www.goodschools.com.au/insights/parental-advice/parents-guide-to-social-media-in-2020" TargetMode="External"/><Relationship Id="rId5" Type="http://schemas.openxmlformats.org/officeDocument/2006/relationships/hyperlink" Target="https://www.esafety.gov.au/key-issues/cyberbullying/schools" TargetMode="External"/><Relationship Id="rId4" Type="http://schemas.openxmlformats.org/officeDocument/2006/relationships/hyperlink" Target="https://www.esafety.gov.au/report-online-harm/summary-table-what-you-can-report-and-ho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u.reachout.com/tools-and-apps"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hyperlink" Target="https://theresilienceproject.com.au/2023-parent-carer-hub-engage/"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7Bd0NoYk15Q?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741C-A9A6-46BC-A07A-0599271F708B}"/>
              </a:ext>
            </a:extLst>
          </p:cNvPr>
          <p:cNvSpPr>
            <a:spLocks noGrp="1"/>
          </p:cNvSpPr>
          <p:nvPr>
            <p:ph type="title"/>
          </p:nvPr>
        </p:nvSpPr>
        <p:spPr>
          <a:xfrm>
            <a:off x="628650" y="2151142"/>
            <a:ext cx="7886700" cy="1732546"/>
          </a:xfrm>
        </p:spPr>
        <p:txBody>
          <a:bodyPr>
            <a:normAutofit fontScale="90000"/>
          </a:bodyPr>
          <a:lstStyle/>
          <a:p>
            <a:pPr algn="ctr"/>
            <a:r>
              <a:rPr lang="en-AU"/>
              <a:t>Parent Learning Community Groups</a:t>
            </a:r>
          </a:p>
        </p:txBody>
      </p:sp>
      <p:sp>
        <p:nvSpPr>
          <p:cNvPr id="3" name="Text Placeholder 2">
            <a:extLst>
              <a:ext uri="{FF2B5EF4-FFF2-40B4-BE49-F238E27FC236}">
                <a16:creationId xmlns:a16="http://schemas.microsoft.com/office/drawing/2014/main" id="{AE9ADB38-FE15-4FB3-9CD1-7BCBB3088C87}"/>
              </a:ext>
            </a:extLst>
          </p:cNvPr>
          <p:cNvSpPr>
            <a:spLocks noGrp="1"/>
          </p:cNvSpPr>
          <p:nvPr>
            <p:ph type="body" idx="1"/>
          </p:nvPr>
        </p:nvSpPr>
        <p:spPr/>
        <p:txBody>
          <a:bodyPr vert="horz" lIns="91440" tIns="45720" rIns="91440" bIns="45720" rtlCol="0" anchor="t">
            <a:normAutofit/>
          </a:bodyPr>
          <a:lstStyle/>
          <a:p>
            <a:pPr algn="ctr"/>
            <a:r>
              <a:rPr lang="en-AU" dirty="0">
                <a:latin typeface="Montserrat"/>
              </a:rPr>
              <a:t>2024</a:t>
            </a:r>
            <a:endParaRPr lang="en-AU" dirty="0"/>
          </a:p>
        </p:txBody>
      </p:sp>
    </p:spTree>
    <p:extLst>
      <p:ext uri="{BB962C8B-B14F-4D97-AF65-F5344CB8AC3E}">
        <p14:creationId xmlns:p14="http://schemas.microsoft.com/office/powerpoint/2010/main" val="750586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D892-6673-8D94-D58F-68EA1BE05ED8}"/>
              </a:ext>
            </a:extLst>
          </p:cNvPr>
          <p:cNvSpPr>
            <a:spLocks noGrp="1"/>
          </p:cNvSpPr>
          <p:nvPr>
            <p:ph type="title"/>
          </p:nvPr>
        </p:nvSpPr>
        <p:spPr>
          <a:xfrm>
            <a:off x="774700" y="187326"/>
            <a:ext cx="8453206" cy="1325563"/>
          </a:xfrm>
        </p:spPr>
        <p:txBody>
          <a:bodyPr>
            <a:normAutofit/>
          </a:bodyPr>
          <a:lstStyle/>
          <a:p>
            <a:r>
              <a:rPr lang="en-AU" sz="4000" dirty="0">
                <a:latin typeface="Montserrat SemiBold"/>
              </a:rPr>
              <a:t>Student Expectations</a:t>
            </a:r>
          </a:p>
        </p:txBody>
      </p:sp>
      <p:sp>
        <p:nvSpPr>
          <p:cNvPr id="6" name="Content Placeholder 2">
            <a:extLst>
              <a:ext uri="{FF2B5EF4-FFF2-40B4-BE49-F238E27FC236}">
                <a16:creationId xmlns:a16="http://schemas.microsoft.com/office/drawing/2014/main" id="{856994FA-8BE6-00A1-98ED-04AB569EAAAF}"/>
              </a:ext>
            </a:extLst>
          </p:cNvPr>
          <p:cNvSpPr txBox="1">
            <a:spLocks/>
          </p:cNvSpPr>
          <p:nvPr/>
        </p:nvSpPr>
        <p:spPr>
          <a:xfrm>
            <a:off x="508000" y="1262496"/>
            <a:ext cx="8128000" cy="447444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dirty="0">
                <a:solidFill>
                  <a:srgbClr val="12153E"/>
                </a:solidFill>
                <a:latin typeface="Montserrat"/>
              </a:rPr>
              <a:t>Each student issued a uniquely numbered </a:t>
            </a:r>
            <a:r>
              <a:rPr lang="en-AU" dirty="0" err="1">
                <a:solidFill>
                  <a:srgbClr val="12153E"/>
                </a:solidFill>
                <a:latin typeface="Montserrat"/>
              </a:rPr>
              <a:t>Yondr</a:t>
            </a:r>
            <a:r>
              <a:rPr lang="en-AU" dirty="0">
                <a:solidFill>
                  <a:srgbClr val="12153E"/>
                </a:solidFill>
                <a:latin typeface="Montserrat"/>
              </a:rPr>
              <a:t> pouch</a:t>
            </a:r>
          </a:p>
          <a:p>
            <a:pPr>
              <a:lnSpc>
                <a:spcPct val="120000"/>
              </a:lnSpc>
            </a:pPr>
            <a:r>
              <a:rPr lang="en-AU" dirty="0">
                <a:solidFill>
                  <a:srgbClr val="12153E"/>
                </a:solidFill>
                <a:latin typeface="Montserrat"/>
              </a:rPr>
              <a:t>Phones to be switched off / silent and secured in pouch upon arrival for duration of day</a:t>
            </a:r>
          </a:p>
          <a:p>
            <a:pPr>
              <a:lnSpc>
                <a:spcPct val="120000"/>
              </a:lnSpc>
            </a:pPr>
            <a:r>
              <a:rPr lang="en-AU" dirty="0">
                <a:solidFill>
                  <a:srgbClr val="12153E"/>
                </a:solidFill>
                <a:latin typeface="Montserrat"/>
              </a:rPr>
              <a:t>Pouches to be in student bags</a:t>
            </a:r>
          </a:p>
          <a:p>
            <a:pPr>
              <a:lnSpc>
                <a:spcPct val="120000"/>
              </a:lnSpc>
            </a:pPr>
            <a:r>
              <a:rPr lang="en-AU" dirty="0">
                <a:solidFill>
                  <a:srgbClr val="12153E"/>
                </a:solidFill>
                <a:latin typeface="Montserrat"/>
              </a:rPr>
              <a:t>Includes headphones, </a:t>
            </a:r>
            <a:r>
              <a:rPr lang="en-AU" err="1">
                <a:solidFill>
                  <a:srgbClr val="12153E"/>
                </a:solidFill>
                <a:latin typeface="Montserrat"/>
              </a:rPr>
              <a:t>airpods</a:t>
            </a:r>
            <a:r>
              <a:rPr lang="en-AU" dirty="0">
                <a:solidFill>
                  <a:srgbClr val="12153E"/>
                </a:solidFill>
                <a:latin typeface="Montserrat"/>
              </a:rPr>
              <a:t>, earbuds or any device via </a:t>
            </a:r>
            <a:r>
              <a:rPr lang="en-AU" err="1">
                <a:solidFill>
                  <a:srgbClr val="12153E"/>
                </a:solidFill>
                <a:latin typeface="Montserrat"/>
              </a:rPr>
              <a:t>bluetooth</a:t>
            </a:r>
            <a:endParaRPr lang="en-AU">
              <a:solidFill>
                <a:srgbClr val="12153E"/>
              </a:solidFill>
              <a:latin typeface="Montserrat"/>
            </a:endParaRPr>
          </a:p>
          <a:p>
            <a:pPr>
              <a:lnSpc>
                <a:spcPct val="120000"/>
              </a:lnSpc>
            </a:pPr>
            <a:r>
              <a:rPr lang="en-AU" dirty="0">
                <a:solidFill>
                  <a:srgbClr val="12153E"/>
                </a:solidFill>
                <a:latin typeface="Montserrat"/>
              </a:rPr>
              <a:t>Unlock pouches at unlocking station at end of day</a:t>
            </a:r>
          </a:p>
          <a:p>
            <a:pPr>
              <a:lnSpc>
                <a:spcPct val="120000"/>
              </a:lnSpc>
            </a:pPr>
            <a:endParaRPr lang="en-AU" dirty="0">
              <a:solidFill>
                <a:srgbClr val="12153E"/>
              </a:solidFill>
              <a:latin typeface="Montserrat"/>
            </a:endParaRPr>
          </a:p>
        </p:txBody>
      </p:sp>
    </p:spTree>
    <p:extLst>
      <p:ext uri="{BB962C8B-B14F-4D97-AF65-F5344CB8AC3E}">
        <p14:creationId xmlns:p14="http://schemas.microsoft.com/office/powerpoint/2010/main" val="260319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D892-6673-8D94-D58F-68EA1BE05ED8}"/>
              </a:ext>
            </a:extLst>
          </p:cNvPr>
          <p:cNvSpPr>
            <a:spLocks noGrp="1"/>
          </p:cNvSpPr>
          <p:nvPr>
            <p:ph type="title"/>
          </p:nvPr>
        </p:nvSpPr>
        <p:spPr>
          <a:xfrm>
            <a:off x="628650" y="365126"/>
            <a:ext cx="8453206" cy="1325563"/>
          </a:xfrm>
        </p:spPr>
        <p:txBody>
          <a:bodyPr>
            <a:normAutofit/>
          </a:bodyPr>
          <a:lstStyle/>
          <a:p>
            <a:r>
              <a:rPr lang="en-AU" sz="4000"/>
              <a:t>Mobile Phones in High Schools!</a:t>
            </a:r>
          </a:p>
        </p:txBody>
      </p:sp>
      <p:sp>
        <p:nvSpPr>
          <p:cNvPr id="10" name="Content Placeholder 2">
            <a:extLst>
              <a:ext uri="{FF2B5EF4-FFF2-40B4-BE49-F238E27FC236}">
                <a16:creationId xmlns:a16="http://schemas.microsoft.com/office/drawing/2014/main" id="{7AFB7556-35C5-AACC-849D-62CFACCCE1AA}"/>
              </a:ext>
            </a:extLst>
          </p:cNvPr>
          <p:cNvSpPr>
            <a:spLocks noGrp="1"/>
          </p:cNvSpPr>
          <p:nvPr>
            <p:ph idx="1"/>
          </p:nvPr>
        </p:nvSpPr>
        <p:spPr>
          <a:xfrm>
            <a:off x="825622" y="5779363"/>
            <a:ext cx="7689727" cy="275074"/>
          </a:xfrm>
        </p:spPr>
        <p:txBody>
          <a:bodyPr anchor="ctr">
            <a:normAutofit fontScale="40000" lnSpcReduction="20000"/>
          </a:bodyPr>
          <a:lstStyle/>
          <a:p>
            <a:pPr marL="0" indent="0" algn="l">
              <a:lnSpc>
                <a:spcPct val="120000"/>
              </a:lnSpc>
              <a:buNone/>
            </a:pPr>
            <a:r>
              <a:rPr lang="en-AU" err="1">
                <a:solidFill>
                  <a:srgbClr val="12153E"/>
                </a:solidFill>
                <a:latin typeface="Work Sans" pitchFamily="2" charset="0"/>
              </a:rPr>
              <a:t>w</a:t>
            </a:r>
            <a:r>
              <a:rPr lang="en-AU" b="0" i="0" err="1">
                <a:solidFill>
                  <a:srgbClr val="12153E"/>
                </a:solidFill>
                <a:effectLst/>
                <a:latin typeface="Work Sans" pitchFamily="2" charset="0"/>
              </a:rPr>
              <a:t>histleout</a:t>
            </a:r>
            <a:r>
              <a:rPr lang="en-AU" b="0" i="0">
                <a:solidFill>
                  <a:srgbClr val="12153E"/>
                </a:solidFill>
                <a:effectLst/>
                <a:latin typeface="Work Sans" pitchFamily="2" charset="0"/>
              </a:rPr>
              <a:t> report based on ACMA 202 Data: </a:t>
            </a:r>
            <a:r>
              <a:rPr lang="en-AU" b="0" i="0">
                <a:solidFill>
                  <a:srgbClr val="12153E"/>
                </a:solidFill>
                <a:effectLst/>
                <a:latin typeface="Work Sans" pitchFamily="2" charset="0"/>
                <a:hlinkClick r:id="rId2"/>
              </a:rPr>
              <a:t>Link</a:t>
            </a:r>
            <a:endParaRPr lang="en-AU" b="0" i="0">
              <a:solidFill>
                <a:srgbClr val="12153E"/>
              </a:solidFill>
              <a:effectLst/>
              <a:latin typeface="Work Sans" pitchFamily="2" charset="0"/>
            </a:endParaRPr>
          </a:p>
        </p:txBody>
      </p:sp>
      <p:pic>
        <p:nvPicPr>
          <p:cNvPr id="14" name="Picture 13">
            <a:extLst>
              <a:ext uri="{FF2B5EF4-FFF2-40B4-BE49-F238E27FC236}">
                <a16:creationId xmlns:a16="http://schemas.microsoft.com/office/drawing/2014/main" id="{0C34DE8C-C8B0-F73F-F168-FCEB2D4B9982}"/>
              </a:ext>
            </a:extLst>
          </p:cNvPr>
          <p:cNvPicPr>
            <a:picLocks noChangeAspect="1"/>
          </p:cNvPicPr>
          <p:nvPr/>
        </p:nvPicPr>
        <p:blipFill>
          <a:blip r:embed="rId3"/>
          <a:stretch>
            <a:fillRect/>
          </a:stretch>
        </p:blipFill>
        <p:spPr>
          <a:xfrm>
            <a:off x="2378997" y="1282823"/>
            <a:ext cx="4386006" cy="4496540"/>
          </a:xfrm>
          <a:prstGeom prst="rect">
            <a:avLst/>
          </a:prstGeom>
        </p:spPr>
      </p:pic>
    </p:spTree>
    <p:extLst>
      <p:ext uri="{BB962C8B-B14F-4D97-AF65-F5344CB8AC3E}">
        <p14:creationId xmlns:p14="http://schemas.microsoft.com/office/powerpoint/2010/main" val="207434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D892-6673-8D94-D58F-68EA1BE05ED8}"/>
              </a:ext>
            </a:extLst>
          </p:cNvPr>
          <p:cNvSpPr>
            <a:spLocks noGrp="1"/>
          </p:cNvSpPr>
          <p:nvPr>
            <p:ph type="title"/>
          </p:nvPr>
        </p:nvSpPr>
        <p:spPr>
          <a:xfrm>
            <a:off x="628650" y="365126"/>
            <a:ext cx="7886700" cy="1325563"/>
          </a:xfrm>
        </p:spPr>
        <p:txBody>
          <a:bodyPr>
            <a:normAutofit/>
          </a:bodyPr>
          <a:lstStyle/>
          <a:p>
            <a:r>
              <a:rPr lang="en-AU" sz="4000"/>
              <a:t>Setting Good Habits - iPhone</a:t>
            </a:r>
          </a:p>
        </p:txBody>
      </p:sp>
      <p:pic>
        <p:nvPicPr>
          <p:cNvPr id="6" name="Picture 5">
            <a:extLst>
              <a:ext uri="{FF2B5EF4-FFF2-40B4-BE49-F238E27FC236}">
                <a16:creationId xmlns:a16="http://schemas.microsoft.com/office/drawing/2014/main" id="{49E8AEA8-BD31-3F3E-C9A1-1932F1CB7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219" y="1361105"/>
            <a:ext cx="2073251" cy="4489279"/>
          </a:xfrm>
          <a:prstGeom prst="rect">
            <a:avLst/>
          </a:prstGeom>
          <a:noFill/>
          <a:ln>
            <a:noFill/>
          </a:ln>
        </p:spPr>
      </p:pic>
      <p:pic>
        <p:nvPicPr>
          <p:cNvPr id="7" name="Picture 6">
            <a:extLst>
              <a:ext uri="{FF2B5EF4-FFF2-40B4-BE49-F238E27FC236}">
                <a16:creationId xmlns:a16="http://schemas.microsoft.com/office/drawing/2014/main" id="{9805DD36-A6BE-94CA-177A-B52F0ED3C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879" y="1361105"/>
            <a:ext cx="2073003" cy="4489279"/>
          </a:xfrm>
          <a:prstGeom prst="rect">
            <a:avLst/>
          </a:prstGeom>
          <a:noFill/>
          <a:ln>
            <a:noFill/>
          </a:ln>
        </p:spPr>
      </p:pic>
      <p:pic>
        <p:nvPicPr>
          <p:cNvPr id="10" name="Picture 9">
            <a:extLst>
              <a:ext uri="{FF2B5EF4-FFF2-40B4-BE49-F238E27FC236}">
                <a16:creationId xmlns:a16="http://schemas.microsoft.com/office/drawing/2014/main" id="{73AB1D1B-EA58-2ABC-50A4-4FC74EAE85A4}"/>
              </a:ext>
            </a:extLst>
          </p:cNvPr>
          <p:cNvPicPr>
            <a:picLocks noChangeAspect="1"/>
          </p:cNvPicPr>
          <p:nvPr/>
        </p:nvPicPr>
        <p:blipFill>
          <a:blip r:embed="rId4"/>
          <a:stretch>
            <a:fillRect/>
          </a:stretch>
        </p:blipFill>
        <p:spPr>
          <a:xfrm>
            <a:off x="3546581" y="1361105"/>
            <a:ext cx="2000895" cy="4489279"/>
          </a:xfrm>
          <a:prstGeom prst="rect">
            <a:avLst/>
          </a:prstGeom>
        </p:spPr>
      </p:pic>
      <p:sp>
        <p:nvSpPr>
          <p:cNvPr id="12" name="TextBox 11">
            <a:extLst>
              <a:ext uri="{FF2B5EF4-FFF2-40B4-BE49-F238E27FC236}">
                <a16:creationId xmlns:a16="http://schemas.microsoft.com/office/drawing/2014/main" id="{A6CAD6B0-0EA5-2043-0F94-CD83E4973DCC}"/>
              </a:ext>
            </a:extLst>
          </p:cNvPr>
          <p:cNvSpPr txBox="1"/>
          <p:nvPr/>
        </p:nvSpPr>
        <p:spPr>
          <a:xfrm>
            <a:off x="796219" y="5922273"/>
            <a:ext cx="4572000" cy="369332"/>
          </a:xfrm>
          <a:prstGeom prst="rect">
            <a:avLst/>
          </a:prstGeom>
          <a:noFill/>
        </p:spPr>
        <p:txBody>
          <a:bodyPr wrap="square">
            <a:spAutoFit/>
          </a:bodyPr>
          <a:lstStyle/>
          <a:p>
            <a:r>
              <a:rPr lang="en-AU">
                <a:hlinkClick r:id="rId5"/>
              </a:rPr>
              <a:t>e-Safety Commissioner – Screen time</a:t>
            </a:r>
            <a:endParaRPr lang="en-AU"/>
          </a:p>
        </p:txBody>
      </p:sp>
    </p:spTree>
    <p:extLst>
      <p:ext uri="{BB962C8B-B14F-4D97-AF65-F5344CB8AC3E}">
        <p14:creationId xmlns:p14="http://schemas.microsoft.com/office/powerpoint/2010/main" val="78624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D892-6673-8D94-D58F-68EA1BE05ED8}"/>
              </a:ext>
            </a:extLst>
          </p:cNvPr>
          <p:cNvSpPr>
            <a:spLocks noGrp="1"/>
          </p:cNvSpPr>
          <p:nvPr>
            <p:ph type="title"/>
          </p:nvPr>
        </p:nvSpPr>
        <p:spPr>
          <a:xfrm>
            <a:off x="628650" y="365126"/>
            <a:ext cx="8293408" cy="1325563"/>
          </a:xfrm>
        </p:spPr>
        <p:txBody>
          <a:bodyPr>
            <a:normAutofit/>
          </a:bodyPr>
          <a:lstStyle/>
          <a:p>
            <a:r>
              <a:rPr lang="en-AU" sz="4000"/>
              <a:t>Setting Good Habits - Android</a:t>
            </a:r>
          </a:p>
        </p:txBody>
      </p:sp>
      <p:pic>
        <p:nvPicPr>
          <p:cNvPr id="4" name="Picture 3" descr="Graphical user interface, application&#10;&#10;Description automatically generated">
            <a:extLst>
              <a:ext uri="{FF2B5EF4-FFF2-40B4-BE49-F238E27FC236}">
                <a16:creationId xmlns:a16="http://schemas.microsoft.com/office/drawing/2014/main" id="{1BAE0D5D-CFDF-19C2-27CD-D2B3CE88A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281" y="1639754"/>
            <a:ext cx="1967860" cy="4219965"/>
          </a:xfrm>
          <a:prstGeom prst="rect">
            <a:avLst/>
          </a:prstGeom>
        </p:spPr>
      </p:pic>
      <p:pic>
        <p:nvPicPr>
          <p:cNvPr id="11" name="Picture 10">
            <a:extLst>
              <a:ext uri="{FF2B5EF4-FFF2-40B4-BE49-F238E27FC236}">
                <a16:creationId xmlns:a16="http://schemas.microsoft.com/office/drawing/2014/main" id="{F2295190-E275-79AD-1041-01452DD3FFB7}"/>
              </a:ext>
            </a:extLst>
          </p:cNvPr>
          <p:cNvPicPr>
            <a:picLocks noChangeAspect="1"/>
          </p:cNvPicPr>
          <p:nvPr/>
        </p:nvPicPr>
        <p:blipFill>
          <a:blip r:embed="rId3"/>
          <a:stretch>
            <a:fillRect/>
          </a:stretch>
        </p:blipFill>
        <p:spPr>
          <a:xfrm>
            <a:off x="1828800" y="1637273"/>
            <a:ext cx="1967860" cy="4243422"/>
          </a:xfrm>
          <a:prstGeom prst="rect">
            <a:avLst/>
          </a:prstGeom>
        </p:spPr>
      </p:pic>
      <p:sp>
        <p:nvSpPr>
          <p:cNvPr id="12" name="TextBox 11">
            <a:extLst>
              <a:ext uri="{FF2B5EF4-FFF2-40B4-BE49-F238E27FC236}">
                <a16:creationId xmlns:a16="http://schemas.microsoft.com/office/drawing/2014/main" id="{1785B413-EA11-137B-00F9-54EB3868401E}"/>
              </a:ext>
            </a:extLst>
          </p:cNvPr>
          <p:cNvSpPr txBox="1"/>
          <p:nvPr/>
        </p:nvSpPr>
        <p:spPr>
          <a:xfrm>
            <a:off x="796219" y="5922273"/>
            <a:ext cx="4572000" cy="369332"/>
          </a:xfrm>
          <a:prstGeom prst="rect">
            <a:avLst/>
          </a:prstGeom>
          <a:noFill/>
        </p:spPr>
        <p:txBody>
          <a:bodyPr wrap="square">
            <a:spAutoFit/>
          </a:bodyPr>
          <a:lstStyle/>
          <a:p>
            <a:r>
              <a:rPr lang="en-AU">
                <a:hlinkClick r:id="rId4"/>
              </a:rPr>
              <a:t>e-Safety Commissioner – Screen time</a:t>
            </a:r>
            <a:endParaRPr lang="en-AU"/>
          </a:p>
        </p:txBody>
      </p:sp>
    </p:spTree>
    <p:extLst>
      <p:ext uri="{BB962C8B-B14F-4D97-AF65-F5344CB8AC3E}">
        <p14:creationId xmlns:p14="http://schemas.microsoft.com/office/powerpoint/2010/main" val="344633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D892-6673-8D94-D58F-68EA1BE05ED8}"/>
              </a:ext>
            </a:extLst>
          </p:cNvPr>
          <p:cNvSpPr>
            <a:spLocks noGrp="1"/>
          </p:cNvSpPr>
          <p:nvPr>
            <p:ph type="title"/>
          </p:nvPr>
        </p:nvSpPr>
        <p:spPr>
          <a:xfrm>
            <a:off x="628650" y="365126"/>
            <a:ext cx="8515350" cy="1325563"/>
          </a:xfrm>
        </p:spPr>
        <p:txBody>
          <a:bodyPr>
            <a:normAutofit/>
          </a:bodyPr>
          <a:lstStyle/>
          <a:p>
            <a:r>
              <a:rPr lang="en-AU" sz="4000"/>
              <a:t>Setting Good Habits - Generally</a:t>
            </a:r>
          </a:p>
        </p:txBody>
      </p:sp>
      <p:sp>
        <p:nvSpPr>
          <p:cNvPr id="5" name="Content Placeholder 2">
            <a:extLst>
              <a:ext uri="{FF2B5EF4-FFF2-40B4-BE49-F238E27FC236}">
                <a16:creationId xmlns:a16="http://schemas.microsoft.com/office/drawing/2014/main" id="{AC897543-C64C-F07E-EBE7-03FC663FCE7A}"/>
              </a:ext>
            </a:extLst>
          </p:cNvPr>
          <p:cNvSpPr>
            <a:spLocks noGrp="1"/>
          </p:cNvSpPr>
          <p:nvPr>
            <p:ph idx="1"/>
          </p:nvPr>
        </p:nvSpPr>
        <p:spPr>
          <a:xfrm>
            <a:off x="628650" y="1459346"/>
            <a:ext cx="7886700" cy="4595091"/>
          </a:xfrm>
        </p:spPr>
        <p:txBody>
          <a:bodyPr anchor="t">
            <a:normAutofit fontScale="62500" lnSpcReduction="20000"/>
          </a:bodyPr>
          <a:lstStyle/>
          <a:p>
            <a:pPr algn="l">
              <a:lnSpc>
                <a:spcPct val="120000"/>
              </a:lnSpc>
              <a:buFont typeface="Arial" panose="020B0604020202020204" pitchFamily="34" charset="0"/>
              <a:buChar char="•"/>
            </a:pPr>
            <a:r>
              <a:rPr lang="en-AU">
                <a:solidFill>
                  <a:srgbClr val="12153E"/>
                </a:solidFill>
              </a:rPr>
              <a:t>Young people - not to share password with peers</a:t>
            </a:r>
          </a:p>
          <a:p>
            <a:pPr>
              <a:lnSpc>
                <a:spcPct val="120000"/>
              </a:lnSpc>
              <a:buFont typeface="Arial"/>
              <a:buChar char="•"/>
            </a:pPr>
            <a:r>
              <a:rPr lang="en-AU">
                <a:solidFill>
                  <a:srgbClr val="12153E"/>
                </a:solidFill>
                <a:latin typeface="Montserrat"/>
              </a:rPr>
              <a:t>Ask your child about the apps and websites they use</a:t>
            </a:r>
          </a:p>
          <a:p>
            <a:pPr>
              <a:lnSpc>
                <a:spcPct val="120000"/>
              </a:lnSpc>
              <a:buFont typeface="Arial"/>
              <a:buChar char="•"/>
            </a:pPr>
            <a:r>
              <a:rPr lang="en-AU">
                <a:solidFill>
                  <a:srgbClr val="12153E"/>
                </a:solidFill>
                <a:latin typeface="Montserrat"/>
              </a:rPr>
              <a:t>Set boundaries - but be realistic</a:t>
            </a:r>
          </a:p>
          <a:p>
            <a:pPr>
              <a:lnSpc>
                <a:spcPct val="120000"/>
              </a:lnSpc>
              <a:buFont typeface="Arial"/>
              <a:buChar char="•"/>
            </a:pPr>
            <a:r>
              <a:rPr lang="en-AU">
                <a:solidFill>
                  <a:srgbClr val="12153E"/>
                </a:solidFill>
                <a:latin typeface="Montserrat"/>
              </a:rPr>
              <a:t>Reassure them that they can always talk to you</a:t>
            </a:r>
          </a:p>
          <a:p>
            <a:pPr>
              <a:lnSpc>
                <a:spcPct val="120000"/>
              </a:lnSpc>
              <a:buFont typeface="Arial"/>
              <a:buChar char="•"/>
            </a:pPr>
            <a:r>
              <a:rPr lang="en-AU">
                <a:solidFill>
                  <a:srgbClr val="12153E"/>
                </a:solidFill>
                <a:latin typeface="Montserrat"/>
              </a:rPr>
              <a:t>Talk about personal information</a:t>
            </a:r>
          </a:p>
          <a:p>
            <a:pPr>
              <a:lnSpc>
                <a:spcPct val="120000"/>
              </a:lnSpc>
              <a:buFont typeface="Arial"/>
              <a:buChar char="•"/>
            </a:pPr>
            <a:r>
              <a:rPr lang="en-AU">
                <a:solidFill>
                  <a:srgbClr val="12153E"/>
                </a:solidFill>
                <a:latin typeface="Montserrat"/>
              </a:rPr>
              <a:t>Talk about social media</a:t>
            </a:r>
          </a:p>
          <a:p>
            <a:pPr>
              <a:lnSpc>
                <a:spcPct val="120000"/>
              </a:lnSpc>
              <a:buFont typeface="Arial"/>
              <a:buChar char="•"/>
            </a:pPr>
            <a:r>
              <a:rPr lang="en-AU">
                <a:solidFill>
                  <a:srgbClr val="12153E"/>
                </a:solidFill>
                <a:latin typeface="Montserrat"/>
              </a:rPr>
              <a:t>Talk about gaming</a:t>
            </a:r>
          </a:p>
          <a:p>
            <a:pPr>
              <a:lnSpc>
                <a:spcPct val="120000"/>
              </a:lnSpc>
              <a:buFont typeface="Arial"/>
              <a:buChar char="•"/>
            </a:pPr>
            <a:r>
              <a:rPr lang="en-AU">
                <a:solidFill>
                  <a:srgbClr val="12153E"/>
                </a:solidFill>
                <a:latin typeface="Montserrat"/>
              </a:rPr>
              <a:t>Talk about cyberbullying</a:t>
            </a:r>
          </a:p>
          <a:p>
            <a:pPr>
              <a:lnSpc>
                <a:spcPct val="120000"/>
              </a:lnSpc>
              <a:buFont typeface="Arial"/>
              <a:buChar char="•"/>
            </a:pPr>
            <a:r>
              <a:rPr lang="en-AU">
                <a:solidFill>
                  <a:srgbClr val="12153E"/>
                </a:solidFill>
                <a:latin typeface="Montserrat"/>
              </a:rPr>
              <a:t>Act on warning signs</a:t>
            </a:r>
          </a:p>
          <a:p>
            <a:pPr>
              <a:lnSpc>
                <a:spcPct val="120000"/>
              </a:lnSpc>
              <a:buFont typeface="Arial"/>
              <a:buChar char="•"/>
            </a:pPr>
            <a:endParaRPr lang="en-AU">
              <a:solidFill>
                <a:srgbClr val="12153E"/>
              </a:solidFill>
              <a:latin typeface="Montserrat"/>
            </a:endParaRPr>
          </a:p>
          <a:p>
            <a:pPr marL="0" indent="0" algn="l">
              <a:lnSpc>
                <a:spcPct val="120000"/>
              </a:lnSpc>
              <a:buNone/>
            </a:pPr>
            <a:r>
              <a:rPr lang="en-AU" b="1" i="0">
                <a:solidFill>
                  <a:srgbClr val="12153E"/>
                </a:solidFill>
                <a:effectLst/>
                <a:latin typeface="Montserrat"/>
              </a:rPr>
              <a:t>Don’t be afraid to have the tough conversations</a:t>
            </a:r>
            <a:endParaRPr lang="en-AU">
              <a:solidFill>
                <a:srgbClr val="12153E"/>
              </a:solidFill>
            </a:endParaRPr>
          </a:p>
          <a:p>
            <a:pPr algn="l">
              <a:lnSpc>
                <a:spcPct val="120000"/>
              </a:lnSpc>
              <a:buFont typeface="Arial" panose="020B0604020202020204" pitchFamily="34" charset="0"/>
              <a:buChar char="•"/>
            </a:pPr>
            <a:endParaRPr lang="en-AU" i="0">
              <a:solidFill>
                <a:srgbClr val="12153E"/>
              </a:solidFill>
              <a:effectLst/>
            </a:endParaRPr>
          </a:p>
        </p:txBody>
      </p:sp>
    </p:spTree>
    <p:extLst>
      <p:ext uri="{BB962C8B-B14F-4D97-AF65-F5344CB8AC3E}">
        <p14:creationId xmlns:p14="http://schemas.microsoft.com/office/powerpoint/2010/main" val="275101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C77F58-661A-41B1-B468-E1C561A0137C}"/>
              </a:ext>
            </a:extLst>
          </p:cNvPr>
          <p:cNvPicPr>
            <a:picLocks noChangeAspect="1"/>
          </p:cNvPicPr>
          <p:nvPr/>
        </p:nvPicPr>
        <p:blipFill>
          <a:blip r:embed="rId2"/>
          <a:stretch>
            <a:fillRect/>
          </a:stretch>
        </p:blipFill>
        <p:spPr>
          <a:xfrm>
            <a:off x="297176" y="2730824"/>
            <a:ext cx="2024258" cy="1951962"/>
          </a:xfrm>
          <a:prstGeom prst="rect">
            <a:avLst/>
          </a:prstGeom>
        </p:spPr>
      </p:pic>
      <p:pic>
        <p:nvPicPr>
          <p:cNvPr id="13" name="Picture 12">
            <a:extLst>
              <a:ext uri="{FF2B5EF4-FFF2-40B4-BE49-F238E27FC236}">
                <a16:creationId xmlns:a16="http://schemas.microsoft.com/office/drawing/2014/main" id="{60975B65-725C-4141-8B36-981B47B3589F}"/>
              </a:ext>
            </a:extLst>
          </p:cNvPr>
          <p:cNvPicPr>
            <a:picLocks noChangeAspect="1"/>
          </p:cNvPicPr>
          <p:nvPr/>
        </p:nvPicPr>
        <p:blipFill>
          <a:blip r:embed="rId3"/>
          <a:stretch>
            <a:fillRect/>
          </a:stretch>
        </p:blipFill>
        <p:spPr>
          <a:xfrm>
            <a:off x="2445190" y="2746679"/>
            <a:ext cx="2001425" cy="1914089"/>
          </a:xfrm>
          <a:prstGeom prst="rect">
            <a:avLst/>
          </a:prstGeom>
        </p:spPr>
      </p:pic>
      <p:pic>
        <p:nvPicPr>
          <p:cNvPr id="7" name="Picture 6">
            <a:extLst>
              <a:ext uri="{FF2B5EF4-FFF2-40B4-BE49-F238E27FC236}">
                <a16:creationId xmlns:a16="http://schemas.microsoft.com/office/drawing/2014/main" id="{FD193A5D-2E42-4051-B823-59B5127F0132}"/>
              </a:ext>
            </a:extLst>
          </p:cNvPr>
          <p:cNvPicPr>
            <a:picLocks noChangeAspect="1"/>
          </p:cNvPicPr>
          <p:nvPr/>
        </p:nvPicPr>
        <p:blipFill>
          <a:blip r:embed="rId4"/>
          <a:stretch>
            <a:fillRect/>
          </a:stretch>
        </p:blipFill>
        <p:spPr>
          <a:xfrm>
            <a:off x="4633342" y="2737728"/>
            <a:ext cx="2037722" cy="1612585"/>
          </a:xfrm>
          <a:prstGeom prst="rect">
            <a:avLst/>
          </a:prstGeom>
        </p:spPr>
      </p:pic>
      <p:pic>
        <p:nvPicPr>
          <p:cNvPr id="11" name="Picture 10">
            <a:extLst>
              <a:ext uri="{FF2B5EF4-FFF2-40B4-BE49-F238E27FC236}">
                <a16:creationId xmlns:a16="http://schemas.microsoft.com/office/drawing/2014/main" id="{031F4629-5D14-472F-BFFC-A62903F28A7A}"/>
              </a:ext>
            </a:extLst>
          </p:cNvPr>
          <p:cNvPicPr>
            <a:picLocks noChangeAspect="1"/>
          </p:cNvPicPr>
          <p:nvPr/>
        </p:nvPicPr>
        <p:blipFill>
          <a:blip r:embed="rId5"/>
          <a:stretch>
            <a:fillRect/>
          </a:stretch>
        </p:blipFill>
        <p:spPr>
          <a:xfrm>
            <a:off x="319739" y="4803655"/>
            <a:ext cx="1957935" cy="1371983"/>
          </a:xfrm>
          <a:prstGeom prst="rect">
            <a:avLst/>
          </a:prstGeom>
        </p:spPr>
      </p:pic>
      <p:pic>
        <p:nvPicPr>
          <p:cNvPr id="17" name="Picture 16">
            <a:extLst>
              <a:ext uri="{FF2B5EF4-FFF2-40B4-BE49-F238E27FC236}">
                <a16:creationId xmlns:a16="http://schemas.microsoft.com/office/drawing/2014/main" id="{6963F298-6BDD-48D3-BA5A-D415FC0EFEE4}"/>
              </a:ext>
            </a:extLst>
          </p:cNvPr>
          <p:cNvPicPr>
            <a:picLocks noChangeAspect="1"/>
          </p:cNvPicPr>
          <p:nvPr/>
        </p:nvPicPr>
        <p:blipFill>
          <a:blip r:embed="rId6"/>
          <a:stretch>
            <a:fillRect/>
          </a:stretch>
        </p:blipFill>
        <p:spPr>
          <a:xfrm>
            <a:off x="2485329" y="4792731"/>
            <a:ext cx="1961286" cy="1368667"/>
          </a:xfrm>
          <a:prstGeom prst="rect">
            <a:avLst/>
          </a:prstGeom>
        </p:spPr>
      </p:pic>
      <p:pic>
        <p:nvPicPr>
          <p:cNvPr id="21" name="Picture 20">
            <a:extLst>
              <a:ext uri="{FF2B5EF4-FFF2-40B4-BE49-F238E27FC236}">
                <a16:creationId xmlns:a16="http://schemas.microsoft.com/office/drawing/2014/main" id="{BDFAF249-3816-42A3-ADB0-404726B8A48E}"/>
              </a:ext>
            </a:extLst>
          </p:cNvPr>
          <p:cNvPicPr>
            <a:picLocks noChangeAspect="1"/>
          </p:cNvPicPr>
          <p:nvPr/>
        </p:nvPicPr>
        <p:blipFill>
          <a:blip r:embed="rId7"/>
          <a:stretch>
            <a:fillRect/>
          </a:stretch>
        </p:blipFill>
        <p:spPr>
          <a:xfrm>
            <a:off x="2445191" y="916407"/>
            <a:ext cx="2001426" cy="1762125"/>
          </a:xfrm>
          <a:prstGeom prst="rect">
            <a:avLst/>
          </a:prstGeom>
        </p:spPr>
      </p:pic>
      <p:pic>
        <p:nvPicPr>
          <p:cNvPr id="24" name="Picture 23">
            <a:extLst>
              <a:ext uri="{FF2B5EF4-FFF2-40B4-BE49-F238E27FC236}">
                <a16:creationId xmlns:a16="http://schemas.microsoft.com/office/drawing/2014/main" id="{2EAD0B68-99DA-428E-A3E8-7AE893F3AE02}"/>
              </a:ext>
            </a:extLst>
          </p:cNvPr>
          <p:cNvPicPr>
            <a:picLocks noChangeAspect="1"/>
          </p:cNvPicPr>
          <p:nvPr/>
        </p:nvPicPr>
        <p:blipFill>
          <a:blip r:embed="rId8"/>
          <a:stretch>
            <a:fillRect/>
          </a:stretch>
        </p:blipFill>
        <p:spPr>
          <a:xfrm>
            <a:off x="4650250" y="916407"/>
            <a:ext cx="2002415" cy="1762125"/>
          </a:xfrm>
          <a:prstGeom prst="rect">
            <a:avLst/>
          </a:prstGeom>
        </p:spPr>
      </p:pic>
      <p:pic>
        <p:nvPicPr>
          <p:cNvPr id="26" name="Picture 25">
            <a:extLst>
              <a:ext uri="{FF2B5EF4-FFF2-40B4-BE49-F238E27FC236}">
                <a16:creationId xmlns:a16="http://schemas.microsoft.com/office/drawing/2014/main" id="{2B55D641-EBBD-4FFD-B03C-F579D5C98E56}"/>
              </a:ext>
            </a:extLst>
          </p:cNvPr>
          <p:cNvPicPr>
            <a:picLocks noChangeAspect="1"/>
          </p:cNvPicPr>
          <p:nvPr/>
        </p:nvPicPr>
        <p:blipFill>
          <a:blip r:embed="rId9"/>
          <a:stretch>
            <a:fillRect/>
          </a:stretch>
        </p:blipFill>
        <p:spPr>
          <a:xfrm>
            <a:off x="6773096" y="916407"/>
            <a:ext cx="2043748" cy="1651289"/>
          </a:xfrm>
          <a:prstGeom prst="rect">
            <a:avLst/>
          </a:prstGeom>
        </p:spPr>
      </p:pic>
      <p:pic>
        <p:nvPicPr>
          <p:cNvPr id="28" name="Picture 27">
            <a:extLst>
              <a:ext uri="{FF2B5EF4-FFF2-40B4-BE49-F238E27FC236}">
                <a16:creationId xmlns:a16="http://schemas.microsoft.com/office/drawing/2014/main" id="{435DA20D-E837-462F-9CBF-BD82F41955AF}"/>
              </a:ext>
            </a:extLst>
          </p:cNvPr>
          <p:cNvPicPr>
            <a:picLocks noChangeAspect="1"/>
          </p:cNvPicPr>
          <p:nvPr/>
        </p:nvPicPr>
        <p:blipFill>
          <a:blip r:embed="rId10"/>
          <a:stretch>
            <a:fillRect/>
          </a:stretch>
        </p:blipFill>
        <p:spPr>
          <a:xfrm>
            <a:off x="6773095" y="2765811"/>
            <a:ext cx="2048756" cy="1974525"/>
          </a:xfrm>
          <a:prstGeom prst="rect">
            <a:avLst/>
          </a:prstGeom>
        </p:spPr>
      </p:pic>
      <p:pic>
        <p:nvPicPr>
          <p:cNvPr id="30" name="Picture 29">
            <a:extLst>
              <a:ext uri="{FF2B5EF4-FFF2-40B4-BE49-F238E27FC236}">
                <a16:creationId xmlns:a16="http://schemas.microsoft.com/office/drawing/2014/main" id="{94BE5605-CB44-4D69-9685-6802A6558E72}"/>
              </a:ext>
            </a:extLst>
          </p:cNvPr>
          <p:cNvPicPr>
            <a:picLocks noChangeAspect="1"/>
          </p:cNvPicPr>
          <p:nvPr/>
        </p:nvPicPr>
        <p:blipFill>
          <a:blip r:embed="rId11"/>
          <a:stretch>
            <a:fillRect/>
          </a:stretch>
        </p:blipFill>
        <p:spPr>
          <a:xfrm>
            <a:off x="300502" y="916408"/>
            <a:ext cx="2024258" cy="1762124"/>
          </a:xfrm>
          <a:prstGeom prst="rect">
            <a:avLst/>
          </a:prstGeom>
        </p:spPr>
      </p:pic>
      <p:pic>
        <p:nvPicPr>
          <p:cNvPr id="32" name="Picture 31">
            <a:extLst>
              <a:ext uri="{FF2B5EF4-FFF2-40B4-BE49-F238E27FC236}">
                <a16:creationId xmlns:a16="http://schemas.microsoft.com/office/drawing/2014/main" id="{DE0F8DF3-4C0A-4526-AFBF-1EDD924EBD78}"/>
              </a:ext>
            </a:extLst>
          </p:cNvPr>
          <p:cNvPicPr>
            <a:picLocks noChangeAspect="1"/>
          </p:cNvPicPr>
          <p:nvPr/>
        </p:nvPicPr>
        <p:blipFill>
          <a:blip r:embed="rId12"/>
          <a:stretch>
            <a:fillRect/>
          </a:stretch>
        </p:blipFill>
        <p:spPr>
          <a:xfrm>
            <a:off x="4654270" y="4728640"/>
            <a:ext cx="2016793" cy="1242228"/>
          </a:xfrm>
          <a:prstGeom prst="rect">
            <a:avLst/>
          </a:prstGeom>
        </p:spPr>
      </p:pic>
      <p:pic>
        <p:nvPicPr>
          <p:cNvPr id="34" name="Picture 33">
            <a:extLst>
              <a:ext uri="{FF2B5EF4-FFF2-40B4-BE49-F238E27FC236}">
                <a16:creationId xmlns:a16="http://schemas.microsoft.com/office/drawing/2014/main" id="{504804CE-9380-4CE2-BDCD-6C7627F43215}"/>
              </a:ext>
            </a:extLst>
          </p:cNvPr>
          <p:cNvPicPr>
            <a:picLocks noChangeAspect="1"/>
          </p:cNvPicPr>
          <p:nvPr/>
        </p:nvPicPr>
        <p:blipFill>
          <a:blip r:embed="rId13"/>
          <a:stretch>
            <a:fillRect/>
          </a:stretch>
        </p:blipFill>
        <p:spPr>
          <a:xfrm>
            <a:off x="6773095" y="4725774"/>
            <a:ext cx="2089547" cy="1435624"/>
          </a:xfrm>
          <a:prstGeom prst="rect">
            <a:avLst/>
          </a:prstGeom>
        </p:spPr>
      </p:pic>
      <p:sp>
        <p:nvSpPr>
          <p:cNvPr id="44" name="TextBox 43">
            <a:extLst>
              <a:ext uri="{FF2B5EF4-FFF2-40B4-BE49-F238E27FC236}">
                <a16:creationId xmlns:a16="http://schemas.microsoft.com/office/drawing/2014/main" id="{D76C27FB-F310-4DF3-BD16-6D2FBC54C6F5}"/>
              </a:ext>
            </a:extLst>
          </p:cNvPr>
          <p:cNvSpPr txBox="1"/>
          <p:nvPr/>
        </p:nvSpPr>
        <p:spPr>
          <a:xfrm>
            <a:off x="319739" y="210763"/>
            <a:ext cx="8453370" cy="707886"/>
          </a:xfrm>
          <a:prstGeom prst="rect">
            <a:avLst/>
          </a:prstGeom>
          <a:noFill/>
        </p:spPr>
        <p:txBody>
          <a:bodyPr wrap="square">
            <a:spAutoFit/>
          </a:bodyPr>
          <a:lstStyle/>
          <a:p>
            <a:r>
              <a:rPr lang="en-AU" sz="4000" i="0">
                <a:solidFill>
                  <a:srgbClr val="12153E"/>
                </a:solidFill>
                <a:effectLst/>
                <a:latin typeface="Montserrat SemiBold" panose="00000700000000000000" pitchFamily="2" charset="0"/>
              </a:rPr>
              <a:t>App Information </a:t>
            </a:r>
            <a:endParaRPr lang="en-AU" sz="4000">
              <a:solidFill>
                <a:srgbClr val="12153E"/>
              </a:solidFill>
              <a:latin typeface="Montserrat SemiBold" panose="00000700000000000000" pitchFamily="2" charset="0"/>
            </a:endParaRPr>
          </a:p>
        </p:txBody>
      </p:sp>
      <p:sp>
        <p:nvSpPr>
          <p:cNvPr id="3" name="TextBox 2">
            <a:extLst>
              <a:ext uri="{FF2B5EF4-FFF2-40B4-BE49-F238E27FC236}">
                <a16:creationId xmlns:a16="http://schemas.microsoft.com/office/drawing/2014/main" id="{9153E6EC-152E-9671-E962-642F41AEEB0F}"/>
              </a:ext>
            </a:extLst>
          </p:cNvPr>
          <p:cNvSpPr txBox="1"/>
          <p:nvPr/>
        </p:nvSpPr>
        <p:spPr>
          <a:xfrm>
            <a:off x="319739" y="6102831"/>
            <a:ext cx="7829962" cy="369332"/>
          </a:xfrm>
          <a:prstGeom prst="rect">
            <a:avLst/>
          </a:prstGeom>
          <a:noFill/>
        </p:spPr>
        <p:txBody>
          <a:bodyPr wrap="square">
            <a:spAutoFit/>
          </a:bodyPr>
          <a:lstStyle/>
          <a:p>
            <a:r>
              <a:rPr lang="en-AU">
                <a:hlinkClick r:id="rId14"/>
              </a:rPr>
              <a:t>e-safety Guide</a:t>
            </a:r>
            <a:endParaRPr lang="en-AU"/>
          </a:p>
        </p:txBody>
      </p:sp>
    </p:spTree>
    <p:extLst>
      <p:ext uri="{BB962C8B-B14F-4D97-AF65-F5344CB8AC3E}">
        <p14:creationId xmlns:p14="http://schemas.microsoft.com/office/powerpoint/2010/main" val="402854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E100-2ACB-417C-9E9F-EB9CD406C0C7}"/>
              </a:ext>
            </a:extLst>
          </p:cNvPr>
          <p:cNvSpPr>
            <a:spLocks noGrp="1"/>
          </p:cNvSpPr>
          <p:nvPr>
            <p:ph type="title"/>
          </p:nvPr>
        </p:nvSpPr>
        <p:spPr/>
        <p:txBody>
          <a:bodyPr>
            <a:normAutofit/>
          </a:bodyPr>
          <a:lstStyle/>
          <a:p>
            <a:r>
              <a:rPr lang="en-AU" sz="4000"/>
              <a:t>e-Safety and Cyberbullying</a:t>
            </a:r>
          </a:p>
        </p:txBody>
      </p:sp>
      <p:sp>
        <p:nvSpPr>
          <p:cNvPr id="7" name="TextBox 6">
            <a:extLst>
              <a:ext uri="{FF2B5EF4-FFF2-40B4-BE49-F238E27FC236}">
                <a16:creationId xmlns:a16="http://schemas.microsoft.com/office/drawing/2014/main" id="{30E694D9-A8F3-1EDD-7613-1633872CFFB0}"/>
              </a:ext>
            </a:extLst>
          </p:cNvPr>
          <p:cNvSpPr txBox="1"/>
          <p:nvPr/>
        </p:nvSpPr>
        <p:spPr>
          <a:xfrm>
            <a:off x="1083076" y="1970843"/>
            <a:ext cx="6729274" cy="3262432"/>
          </a:xfrm>
          <a:prstGeom prst="rect">
            <a:avLst/>
          </a:prstGeom>
          <a:noFill/>
        </p:spPr>
        <p:txBody>
          <a:bodyPr wrap="square">
            <a:spAutoFit/>
          </a:bodyPr>
          <a:lstStyle/>
          <a:p>
            <a:r>
              <a:rPr lang="en-AU" sz="3200" b="0" i="0">
                <a:solidFill>
                  <a:srgbClr val="1B324B"/>
                </a:solidFill>
                <a:effectLst/>
                <a:latin typeface="Montserrat "/>
              </a:rPr>
              <a:t>“44% of Australian young people report having a negative online experience in the last 6 months, this includes 15% who received threats or abuse online.”</a:t>
            </a:r>
          </a:p>
          <a:p>
            <a:r>
              <a:rPr lang="en-AU" sz="1400" b="0" i="0">
                <a:solidFill>
                  <a:srgbClr val="212529"/>
                </a:solidFill>
                <a:effectLst/>
                <a:latin typeface="Work Sans" pitchFamily="2" charset="0"/>
              </a:rPr>
              <a:t>Source: </a:t>
            </a:r>
            <a:r>
              <a:rPr lang="en-AU" sz="1400" b="0" i="0" u="none" strike="noStrike">
                <a:solidFill>
                  <a:srgbClr val="231F20"/>
                </a:solidFill>
                <a:effectLst/>
                <a:latin typeface="Work Sans" pitchFamily="2" charset="0"/>
                <a:hlinkClick r:id="rId3" tooltip="Digital lives of Aussie teens"/>
              </a:rPr>
              <a:t>The digital lives of Aussie teens</a:t>
            </a:r>
            <a:r>
              <a:rPr lang="en-AU" sz="1400" b="0" i="0">
                <a:solidFill>
                  <a:srgbClr val="212529"/>
                </a:solidFill>
                <a:effectLst/>
                <a:latin typeface="Work Sans" pitchFamily="2" charset="0"/>
              </a:rPr>
              <a:t>, </a:t>
            </a:r>
            <a:r>
              <a:rPr lang="en-AU" sz="1400" b="0" i="0" err="1">
                <a:solidFill>
                  <a:srgbClr val="212529"/>
                </a:solidFill>
                <a:effectLst/>
                <a:latin typeface="Work Sans" pitchFamily="2" charset="0"/>
              </a:rPr>
              <a:t>eSafety</a:t>
            </a:r>
            <a:r>
              <a:rPr lang="en-AU" sz="1400" b="0" i="0">
                <a:solidFill>
                  <a:srgbClr val="212529"/>
                </a:solidFill>
                <a:effectLst/>
                <a:latin typeface="Work Sans" pitchFamily="2" charset="0"/>
              </a:rPr>
              <a:t> Commissioner (2021).</a:t>
            </a:r>
            <a:endParaRPr lang="en-AU" sz="1400">
              <a:latin typeface="Montserrat "/>
            </a:endParaRPr>
          </a:p>
        </p:txBody>
      </p:sp>
    </p:spTree>
    <p:extLst>
      <p:ext uri="{BB962C8B-B14F-4D97-AF65-F5344CB8AC3E}">
        <p14:creationId xmlns:p14="http://schemas.microsoft.com/office/powerpoint/2010/main" val="3124874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E100-2ACB-417C-9E9F-EB9CD406C0C7}"/>
              </a:ext>
            </a:extLst>
          </p:cNvPr>
          <p:cNvSpPr>
            <a:spLocks noGrp="1"/>
          </p:cNvSpPr>
          <p:nvPr>
            <p:ph type="title"/>
          </p:nvPr>
        </p:nvSpPr>
        <p:spPr>
          <a:xfrm>
            <a:off x="628650" y="-69881"/>
            <a:ext cx="7886700" cy="1325563"/>
          </a:xfrm>
        </p:spPr>
        <p:txBody>
          <a:bodyPr>
            <a:normAutofit/>
          </a:bodyPr>
          <a:lstStyle/>
          <a:p>
            <a:r>
              <a:rPr lang="en-AU" sz="4000"/>
              <a:t>Cyberbullying</a:t>
            </a:r>
          </a:p>
        </p:txBody>
      </p:sp>
      <p:sp>
        <p:nvSpPr>
          <p:cNvPr id="6" name="TextBox 5">
            <a:extLst>
              <a:ext uri="{FF2B5EF4-FFF2-40B4-BE49-F238E27FC236}">
                <a16:creationId xmlns:a16="http://schemas.microsoft.com/office/drawing/2014/main" id="{634F26E1-7E34-9C10-9542-B4BF0A20484C}"/>
              </a:ext>
            </a:extLst>
          </p:cNvPr>
          <p:cNvSpPr txBox="1"/>
          <p:nvPr/>
        </p:nvSpPr>
        <p:spPr>
          <a:xfrm>
            <a:off x="628649" y="1035974"/>
            <a:ext cx="7886699" cy="5078313"/>
          </a:xfrm>
          <a:prstGeom prst="rect">
            <a:avLst/>
          </a:prstGeom>
          <a:noFill/>
        </p:spPr>
        <p:txBody>
          <a:bodyPr wrap="square">
            <a:spAutoFit/>
          </a:bodyPr>
          <a:lstStyle/>
          <a:p>
            <a:pPr algn="l"/>
            <a:r>
              <a:rPr lang="en-AU" b="1" i="0">
                <a:solidFill>
                  <a:srgbClr val="1B324B"/>
                </a:solidFill>
                <a:effectLst/>
                <a:latin typeface="Montserrat "/>
              </a:rPr>
              <a:t>Report cyberbullying to </a:t>
            </a:r>
            <a:r>
              <a:rPr lang="en-AU" b="1" i="0" err="1">
                <a:solidFill>
                  <a:srgbClr val="1B324B"/>
                </a:solidFill>
                <a:effectLst/>
                <a:latin typeface="Montserrat "/>
              </a:rPr>
              <a:t>eSafety</a:t>
            </a:r>
            <a:endParaRPr lang="en-AU" b="1" i="0">
              <a:solidFill>
                <a:srgbClr val="1B324B"/>
              </a:solidFill>
              <a:effectLst/>
              <a:latin typeface="Montserrat "/>
            </a:endParaRPr>
          </a:p>
          <a:p>
            <a:pPr algn="l"/>
            <a:r>
              <a:rPr lang="en-AU" b="0" i="0">
                <a:solidFill>
                  <a:srgbClr val="212529"/>
                </a:solidFill>
                <a:effectLst/>
                <a:latin typeface="Montserrat "/>
              </a:rPr>
              <a:t>If the cyberbullying is very serious, and the service or platform does not help you within 48 hours, you can report the harmful content to </a:t>
            </a:r>
            <a:r>
              <a:rPr lang="en-AU" b="0" i="0" err="1">
                <a:solidFill>
                  <a:srgbClr val="212529"/>
                </a:solidFill>
                <a:effectLst/>
                <a:latin typeface="Montserrat "/>
              </a:rPr>
              <a:t>eSafety</a:t>
            </a:r>
            <a:r>
              <a:rPr lang="en-AU" b="0" i="0">
                <a:solidFill>
                  <a:srgbClr val="212529"/>
                </a:solidFill>
                <a:effectLst/>
                <a:latin typeface="Montserrat "/>
              </a:rPr>
              <a:t> using our online form.</a:t>
            </a:r>
          </a:p>
          <a:p>
            <a:pPr algn="l"/>
            <a:endParaRPr lang="en-AU" b="0" i="0">
              <a:solidFill>
                <a:srgbClr val="212529"/>
              </a:solidFill>
              <a:effectLst/>
              <a:latin typeface="Montserrat "/>
            </a:endParaRPr>
          </a:p>
          <a:p>
            <a:pPr algn="l"/>
            <a:r>
              <a:rPr lang="en-AU" b="1" i="0">
                <a:solidFill>
                  <a:srgbClr val="212529"/>
                </a:solidFill>
                <a:effectLst/>
                <a:latin typeface="Montserrat "/>
              </a:rPr>
              <a:t>Seriously threatening </a:t>
            </a:r>
            <a:r>
              <a:rPr lang="en-AU" b="0" i="0">
                <a:solidFill>
                  <a:srgbClr val="212529"/>
                </a:solidFill>
                <a:effectLst/>
                <a:latin typeface="Montserrat "/>
              </a:rPr>
              <a:t>– when someone says they are going to harm you, or tells others to harm you. </a:t>
            </a:r>
          </a:p>
          <a:p>
            <a:pPr algn="l"/>
            <a:endParaRPr lang="en-AU" b="0" i="0">
              <a:solidFill>
                <a:srgbClr val="212529"/>
              </a:solidFill>
              <a:effectLst/>
              <a:latin typeface="Montserrat "/>
            </a:endParaRPr>
          </a:p>
          <a:p>
            <a:pPr algn="l"/>
            <a:r>
              <a:rPr lang="en-AU" b="1" i="0">
                <a:solidFill>
                  <a:srgbClr val="212529"/>
                </a:solidFill>
                <a:effectLst/>
                <a:latin typeface="Montserrat "/>
              </a:rPr>
              <a:t>Seriously intimidating </a:t>
            </a:r>
            <a:r>
              <a:rPr lang="en-AU" b="0" i="0">
                <a:solidFill>
                  <a:srgbClr val="212529"/>
                </a:solidFill>
                <a:effectLst/>
                <a:latin typeface="Montserrat "/>
              </a:rPr>
              <a:t>– when you stop doing something because someone makes you feel scared or bad about it. </a:t>
            </a:r>
          </a:p>
          <a:p>
            <a:pPr algn="l"/>
            <a:endParaRPr lang="en-AU" b="0" i="0">
              <a:solidFill>
                <a:srgbClr val="212529"/>
              </a:solidFill>
              <a:effectLst/>
              <a:latin typeface="Montserrat "/>
            </a:endParaRPr>
          </a:p>
          <a:p>
            <a:pPr algn="l"/>
            <a:r>
              <a:rPr lang="en-AU" b="1" i="0">
                <a:solidFill>
                  <a:srgbClr val="212529"/>
                </a:solidFill>
                <a:effectLst/>
                <a:latin typeface="Montserrat "/>
              </a:rPr>
              <a:t>Seriously harassing </a:t>
            </a:r>
            <a:r>
              <a:rPr lang="en-AU" b="0" i="0">
                <a:solidFill>
                  <a:srgbClr val="212529"/>
                </a:solidFill>
                <a:effectLst/>
                <a:latin typeface="Montserrat "/>
              </a:rPr>
              <a:t>– when someone keeps sending you messages or sharing content about you even though you don’t want them to. Each message or post may not be very bad on its own, but all together they are really upsetting. </a:t>
            </a:r>
          </a:p>
          <a:p>
            <a:pPr algn="l"/>
            <a:endParaRPr lang="en-AU" b="0" i="0">
              <a:solidFill>
                <a:srgbClr val="212529"/>
              </a:solidFill>
              <a:effectLst/>
              <a:latin typeface="Montserrat "/>
            </a:endParaRPr>
          </a:p>
          <a:p>
            <a:pPr algn="l"/>
            <a:r>
              <a:rPr lang="en-AU" b="1" i="0">
                <a:solidFill>
                  <a:srgbClr val="212529"/>
                </a:solidFill>
                <a:effectLst/>
                <a:latin typeface="Montserrat "/>
              </a:rPr>
              <a:t>Seriously humiliating </a:t>
            </a:r>
            <a:r>
              <a:rPr lang="en-AU" b="0" i="0">
                <a:solidFill>
                  <a:srgbClr val="212529"/>
                </a:solidFill>
                <a:effectLst/>
                <a:latin typeface="Montserrat "/>
              </a:rPr>
              <a:t>– when someone posts a really embarrassing comment, image or video to make fun of you. </a:t>
            </a:r>
          </a:p>
        </p:txBody>
      </p:sp>
    </p:spTree>
    <p:extLst>
      <p:ext uri="{BB962C8B-B14F-4D97-AF65-F5344CB8AC3E}">
        <p14:creationId xmlns:p14="http://schemas.microsoft.com/office/powerpoint/2010/main" val="3167532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40E3-ECCA-463E-9D5A-5D6731486757}"/>
              </a:ext>
            </a:extLst>
          </p:cNvPr>
          <p:cNvSpPr>
            <a:spLocks noGrp="1"/>
          </p:cNvSpPr>
          <p:nvPr>
            <p:ph type="title"/>
          </p:nvPr>
        </p:nvSpPr>
        <p:spPr>
          <a:xfrm>
            <a:off x="421650" y="365126"/>
            <a:ext cx="8093700" cy="1325563"/>
          </a:xfrm>
        </p:spPr>
        <p:txBody>
          <a:bodyPr/>
          <a:lstStyle/>
          <a:p>
            <a:r>
              <a:rPr lang="en-AU">
                <a:latin typeface="Montserrat SemiBold"/>
              </a:rPr>
              <a:t>Types of reportable content</a:t>
            </a:r>
            <a:endParaRPr lang="en-AU"/>
          </a:p>
        </p:txBody>
      </p:sp>
      <p:sp>
        <p:nvSpPr>
          <p:cNvPr id="3" name="Content Placeholder 2">
            <a:extLst>
              <a:ext uri="{FF2B5EF4-FFF2-40B4-BE49-F238E27FC236}">
                <a16:creationId xmlns:a16="http://schemas.microsoft.com/office/drawing/2014/main" id="{D6BF9CD8-1C87-4C2D-A8CD-92F9EC064B3C}"/>
              </a:ext>
            </a:extLst>
          </p:cNvPr>
          <p:cNvSpPr>
            <a:spLocks noGrp="1"/>
          </p:cNvSpPr>
          <p:nvPr>
            <p:ph idx="1"/>
          </p:nvPr>
        </p:nvSpPr>
        <p:spPr>
          <a:xfrm>
            <a:off x="525150" y="5644751"/>
            <a:ext cx="7886700" cy="581487"/>
          </a:xfrm>
        </p:spPr>
        <p:txBody>
          <a:bodyPr/>
          <a:lstStyle/>
          <a:p>
            <a:pPr marL="0" indent="0">
              <a:buNone/>
            </a:pPr>
            <a:r>
              <a:rPr lang="en-AU" err="1">
                <a:hlinkClick r:id="rId2"/>
              </a:rPr>
              <a:t>esafety</a:t>
            </a:r>
            <a:r>
              <a:rPr lang="en-AU">
                <a:hlinkClick r:id="rId2"/>
              </a:rPr>
              <a:t> link</a:t>
            </a:r>
            <a:endParaRPr lang="en-AU"/>
          </a:p>
        </p:txBody>
      </p:sp>
      <p:pic>
        <p:nvPicPr>
          <p:cNvPr id="6" name="Picture 5">
            <a:extLst>
              <a:ext uri="{FF2B5EF4-FFF2-40B4-BE49-F238E27FC236}">
                <a16:creationId xmlns:a16="http://schemas.microsoft.com/office/drawing/2014/main" id="{8EDB1F86-98A5-4397-BB86-E7F8BFE11CE9}"/>
              </a:ext>
            </a:extLst>
          </p:cNvPr>
          <p:cNvPicPr>
            <a:picLocks noChangeAspect="1"/>
          </p:cNvPicPr>
          <p:nvPr/>
        </p:nvPicPr>
        <p:blipFill>
          <a:blip r:embed="rId3"/>
          <a:stretch>
            <a:fillRect/>
          </a:stretch>
        </p:blipFill>
        <p:spPr>
          <a:xfrm>
            <a:off x="395287" y="1787126"/>
            <a:ext cx="8353425" cy="3857625"/>
          </a:xfrm>
          <a:prstGeom prst="rect">
            <a:avLst/>
          </a:prstGeom>
        </p:spPr>
      </p:pic>
      <p:sp>
        <p:nvSpPr>
          <p:cNvPr id="4" name="TextBox 3">
            <a:extLst>
              <a:ext uri="{FF2B5EF4-FFF2-40B4-BE49-F238E27FC236}">
                <a16:creationId xmlns:a16="http://schemas.microsoft.com/office/drawing/2014/main" id="{A3DE7D9E-76A0-3E74-4986-C3D717B1BBFB}"/>
              </a:ext>
            </a:extLst>
          </p:cNvPr>
          <p:cNvSpPr txBox="1"/>
          <p:nvPr/>
        </p:nvSpPr>
        <p:spPr>
          <a:xfrm>
            <a:off x="5628441" y="5063264"/>
            <a:ext cx="755335" cy="369332"/>
          </a:xfrm>
          <a:prstGeom prst="rect">
            <a:avLst/>
          </a:prstGeom>
          <a:noFill/>
        </p:spPr>
        <p:txBody>
          <a:bodyPr wrap="none" rtlCol="0">
            <a:spAutoFit/>
          </a:bodyPr>
          <a:lstStyle/>
          <a:p>
            <a:r>
              <a:rPr lang="en-AU">
                <a:latin typeface="Montserrat "/>
              </a:rPr>
              <a:t>* </a:t>
            </a:r>
            <a:r>
              <a:rPr lang="en-AU">
                <a:latin typeface="Montserrat "/>
                <a:hlinkClick r:id="rId4"/>
              </a:rPr>
              <a:t>link</a:t>
            </a:r>
            <a:endParaRPr lang="en-AU">
              <a:latin typeface="Montserrat "/>
            </a:endParaRPr>
          </a:p>
        </p:txBody>
      </p:sp>
    </p:spTree>
    <p:extLst>
      <p:ext uri="{BB962C8B-B14F-4D97-AF65-F5344CB8AC3E}">
        <p14:creationId xmlns:p14="http://schemas.microsoft.com/office/powerpoint/2010/main" val="3525422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40E3-ECCA-463E-9D5A-5D6731486757}"/>
              </a:ext>
            </a:extLst>
          </p:cNvPr>
          <p:cNvSpPr>
            <a:spLocks noGrp="1"/>
          </p:cNvSpPr>
          <p:nvPr>
            <p:ph type="title"/>
          </p:nvPr>
        </p:nvSpPr>
        <p:spPr>
          <a:xfrm>
            <a:off x="84299" y="249716"/>
            <a:ext cx="1955703" cy="4899332"/>
          </a:xfrm>
        </p:spPr>
        <p:txBody>
          <a:bodyPr anchor="t">
            <a:normAutofit/>
          </a:bodyPr>
          <a:lstStyle/>
          <a:p>
            <a:r>
              <a:rPr lang="en-AU" sz="3200">
                <a:latin typeface="Montserrat SemiBold"/>
              </a:rPr>
              <a:t>How to Report </a:t>
            </a:r>
            <a:endParaRPr lang="en-AU" sz="3200"/>
          </a:p>
        </p:txBody>
      </p:sp>
      <p:sp>
        <p:nvSpPr>
          <p:cNvPr id="3" name="Content Placeholder 2">
            <a:extLst>
              <a:ext uri="{FF2B5EF4-FFF2-40B4-BE49-F238E27FC236}">
                <a16:creationId xmlns:a16="http://schemas.microsoft.com/office/drawing/2014/main" id="{D6BF9CD8-1C87-4C2D-A8CD-92F9EC064B3C}"/>
              </a:ext>
            </a:extLst>
          </p:cNvPr>
          <p:cNvSpPr>
            <a:spLocks noGrp="1"/>
          </p:cNvSpPr>
          <p:nvPr>
            <p:ph idx="1"/>
          </p:nvPr>
        </p:nvSpPr>
        <p:spPr>
          <a:xfrm>
            <a:off x="116777" y="5917720"/>
            <a:ext cx="7886700" cy="581487"/>
          </a:xfrm>
        </p:spPr>
        <p:txBody>
          <a:bodyPr>
            <a:normAutofit/>
          </a:bodyPr>
          <a:lstStyle/>
          <a:p>
            <a:pPr marL="0" indent="0">
              <a:buNone/>
            </a:pPr>
            <a:r>
              <a:rPr lang="en-AU" sz="1800" err="1">
                <a:hlinkClick r:id="rId2"/>
              </a:rPr>
              <a:t>esafety</a:t>
            </a:r>
            <a:r>
              <a:rPr lang="en-AU" sz="1800">
                <a:hlinkClick r:id="rId2"/>
              </a:rPr>
              <a:t> link</a:t>
            </a:r>
            <a:endParaRPr lang="en-AU" sz="1800"/>
          </a:p>
        </p:txBody>
      </p:sp>
      <p:pic>
        <p:nvPicPr>
          <p:cNvPr id="5" name="Picture 4">
            <a:extLst>
              <a:ext uri="{FF2B5EF4-FFF2-40B4-BE49-F238E27FC236}">
                <a16:creationId xmlns:a16="http://schemas.microsoft.com/office/drawing/2014/main" id="{38095490-6864-E03A-EF2C-DBB340703401}"/>
              </a:ext>
            </a:extLst>
          </p:cNvPr>
          <p:cNvPicPr>
            <a:picLocks noChangeAspect="1"/>
          </p:cNvPicPr>
          <p:nvPr/>
        </p:nvPicPr>
        <p:blipFill>
          <a:blip r:embed="rId3"/>
          <a:stretch>
            <a:fillRect/>
          </a:stretch>
        </p:blipFill>
        <p:spPr>
          <a:xfrm>
            <a:off x="2290439" y="49459"/>
            <a:ext cx="6844684" cy="6107960"/>
          </a:xfrm>
          <a:prstGeom prst="rect">
            <a:avLst/>
          </a:prstGeom>
        </p:spPr>
      </p:pic>
    </p:spTree>
    <p:extLst>
      <p:ext uri="{BB962C8B-B14F-4D97-AF65-F5344CB8AC3E}">
        <p14:creationId xmlns:p14="http://schemas.microsoft.com/office/powerpoint/2010/main" val="133118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F7CB03DE-67CA-502B-82AA-60BB23284B0A}"/>
              </a:ext>
            </a:extLst>
          </p:cNvPr>
          <p:cNvPicPr>
            <a:picLocks noGrp="1" noChangeAspect="1"/>
          </p:cNvPicPr>
          <p:nvPr>
            <p:ph idx="1"/>
          </p:nvPr>
        </p:nvPicPr>
        <p:blipFill rotWithShape="1">
          <a:blip r:embed="rId2"/>
          <a:srcRect/>
          <a:stretch/>
        </p:blipFill>
        <p:spPr>
          <a:xfrm>
            <a:off x="-317" y="-1375"/>
            <a:ext cx="9144633" cy="6862975"/>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46275F1F-53DC-58A4-1418-72C388909E6D}"/>
              </a:ext>
            </a:extLst>
          </p:cNvPr>
          <p:cNvSpPr>
            <a:spLocks noGrp="1"/>
          </p:cNvSpPr>
          <p:nvPr>
            <p:ph type="title"/>
          </p:nvPr>
        </p:nvSpPr>
        <p:spPr>
          <a:xfrm>
            <a:off x="5306708" y="3734093"/>
            <a:ext cx="3709553" cy="1375542"/>
          </a:xfrm>
        </p:spPr>
        <p:txBody>
          <a:bodyPr vert="horz" lIns="91440" tIns="45720" rIns="91440" bIns="45720" rtlCol="0" anchor="b">
            <a:normAutofit/>
          </a:bodyPr>
          <a:lstStyle/>
          <a:p>
            <a:pPr algn="ctr"/>
            <a:r>
              <a:rPr lang="en-US" sz="3500">
                <a:solidFill>
                  <a:schemeClr val="tx1"/>
                </a:solidFill>
                <a:latin typeface="+mj-lt"/>
                <a:cs typeface="Calibri Light"/>
              </a:rPr>
              <a:t>Acknowledgement of Country</a:t>
            </a:r>
            <a:endParaRPr lang="en-US" sz="3500" kern="1200">
              <a:solidFill>
                <a:schemeClr val="tx1"/>
              </a:solidFill>
              <a:latin typeface="+mj-lt"/>
              <a:ea typeface="+mj-ea"/>
              <a:cs typeface="+mj-cs"/>
            </a:endParaRPr>
          </a:p>
        </p:txBody>
      </p:sp>
      <p:cxnSp>
        <p:nvCxnSpPr>
          <p:cNvPr id="19"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202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40E3-ECCA-463E-9D5A-5D6731486757}"/>
              </a:ext>
            </a:extLst>
          </p:cNvPr>
          <p:cNvSpPr>
            <a:spLocks noGrp="1"/>
          </p:cNvSpPr>
          <p:nvPr>
            <p:ph type="title"/>
          </p:nvPr>
        </p:nvSpPr>
        <p:spPr>
          <a:xfrm>
            <a:off x="84299" y="249716"/>
            <a:ext cx="1955703" cy="4899332"/>
          </a:xfrm>
        </p:spPr>
        <p:txBody>
          <a:bodyPr anchor="t">
            <a:normAutofit/>
          </a:bodyPr>
          <a:lstStyle/>
          <a:p>
            <a:r>
              <a:rPr lang="en-AU" sz="3200">
                <a:latin typeface="Montserrat SemiBold"/>
              </a:rPr>
              <a:t>How to Report </a:t>
            </a:r>
            <a:endParaRPr lang="en-AU" sz="3200"/>
          </a:p>
        </p:txBody>
      </p:sp>
      <p:sp>
        <p:nvSpPr>
          <p:cNvPr id="3" name="Content Placeholder 2">
            <a:extLst>
              <a:ext uri="{FF2B5EF4-FFF2-40B4-BE49-F238E27FC236}">
                <a16:creationId xmlns:a16="http://schemas.microsoft.com/office/drawing/2014/main" id="{D6BF9CD8-1C87-4C2D-A8CD-92F9EC064B3C}"/>
              </a:ext>
            </a:extLst>
          </p:cNvPr>
          <p:cNvSpPr>
            <a:spLocks noGrp="1"/>
          </p:cNvSpPr>
          <p:nvPr>
            <p:ph idx="1"/>
          </p:nvPr>
        </p:nvSpPr>
        <p:spPr>
          <a:xfrm>
            <a:off x="116777" y="5917720"/>
            <a:ext cx="7886700" cy="581487"/>
          </a:xfrm>
        </p:spPr>
        <p:txBody>
          <a:bodyPr>
            <a:normAutofit/>
          </a:bodyPr>
          <a:lstStyle/>
          <a:p>
            <a:pPr marL="0" indent="0">
              <a:buNone/>
            </a:pPr>
            <a:r>
              <a:rPr lang="en-AU" sz="1800" err="1">
                <a:hlinkClick r:id="rId2"/>
              </a:rPr>
              <a:t>esafety</a:t>
            </a:r>
            <a:r>
              <a:rPr lang="en-AU" sz="1800">
                <a:hlinkClick r:id="rId2"/>
              </a:rPr>
              <a:t> link</a:t>
            </a:r>
            <a:endParaRPr lang="en-AU" sz="1800"/>
          </a:p>
        </p:txBody>
      </p:sp>
      <p:pic>
        <p:nvPicPr>
          <p:cNvPr id="6" name="Picture 5">
            <a:extLst>
              <a:ext uri="{FF2B5EF4-FFF2-40B4-BE49-F238E27FC236}">
                <a16:creationId xmlns:a16="http://schemas.microsoft.com/office/drawing/2014/main" id="{49764BF2-E4D4-879E-1B48-1605780A729E}"/>
              </a:ext>
            </a:extLst>
          </p:cNvPr>
          <p:cNvPicPr>
            <a:picLocks noChangeAspect="1"/>
          </p:cNvPicPr>
          <p:nvPr/>
        </p:nvPicPr>
        <p:blipFill rotWithShape="1">
          <a:blip r:embed="rId3"/>
          <a:srcRect t="1027"/>
          <a:stretch/>
        </p:blipFill>
        <p:spPr>
          <a:xfrm>
            <a:off x="2343705" y="133165"/>
            <a:ext cx="6715996" cy="4601757"/>
          </a:xfrm>
          <a:prstGeom prst="rect">
            <a:avLst/>
          </a:prstGeom>
        </p:spPr>
      </p:pic>
    </p:spTree>
    <p:extLst>
      <p:ext uri="{BB962C8B-B14F-4D97-AF65-F5344CB8AC3E}">
        <p14:creationId xmlns:p14="http://schemas.microsoft.com/office/powerpoint/2010/main" val="3950606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2F57-6197-45DF-B5EE-111BFB41B15E}"/>
              </a:ext>
            </a:extLst>
          </p:cNvPr>
          <p:cNvSpPr>
            <a:spLocks noGrp="1"/>
          </p:cNvSpPr>
          <p:nvPr>
            <p:ph type="title"/>
          </p:nvPr>
        </p:nvSpPr>
        <p:spPr>
          <a:xfrm>
            <a:off x="428047" y="81397"/>
            <a:ext cx="7886700" cy="1325563"/>
          </a:xfrm>
        </p:spPr>
        <p:txBody>
          <a:bodyPr/>
          <a:lstStyle/>
          <a:p>
            <a:r>
              <a:rPr kumimoji="0" lang="en-US" altLang="en-US" sz="4400" b="1" i="0" u="none" strike="noStrike" cap="none" normalizeH="0" baseline="0">
                <a:ln>
                  <a:noFill/>
                </a:ln>
                <a:solidFill>
                  <a:srgbClr val="1B324B"/>
                </a:solidFill>
                <a:effectLst/>
                <a:latin typeface="Montserrat "/>
              </a:rPr>
              <a:t>Checklist</a:t>
            </a:r>
            <a:endParaRPr lang="en-AU">
              <a:latin typeface="Montserrat "/>
            </a:endParaRPr>
          </a:p>
        </p:txBody>
      </p:sp>
      <p:sp>
        <p:nvSpPr>
          <p:cNvPr id="6" name="Rectangle 1">
            <a:extLst>
              <a:ext uri="{FF2B5EF4-FFF2-40B4-BE49-F238E27FC236}">
                <a16:creationId xmlns:a16="http://schemas.microsoft.com/office/drawing/2014/main" id="{2C7EC378-F9A5-4239-AE33-55C9BABCEF9E}"/>
              </a:ext>
            </a:extLst>
          </p:cNvPr>
          <p:cNvSpPr>
            <a:spLocks noChangeArrowheads="1"/>
          </p:cNvSpPr>
          <p:nvPr/>
        </p:nvSpPr>
        <p:spPr bwMode="auto">
          <a:xfrm>
            <a:off x="428047" y="1230543"/>
            <a:ext cx="8432767" cy="48013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a:ln>
                  <a:noFill/>
                </a:ln>
                <a:solidFill>
                  <a:srgbClr val="212529"/>
                </a:solidFill>
                <a:effectLst/>
                <a:latin typeface="Montserrat "/>
              </a:rPr>
              <a:t>This checklist will help you work out if </a:t>
            </a:r>
            <a:r>
              <a:rPr kumimoji="0" lang="en-US" altLang="en-US" sz="1400" b="0" i="0" u="none" strike="noStrike" cap="none" normalizeH="0" baseline="0" err="1">
                <a:ln>
                  <a:noFill/>
                </a:ln>
                <a:solidFill>
                  <a:srgbClr val="212529"/>
                </a:solidFill>
                <a:effectLst/>
                <a:latin typeface="Montserrat "/>
              </a:rPr>
              <a:t>eSafety</a:t>
            </a:r>
            <a:r>
              <a:rPr kumimoji="0" lang="en-US" altLang="en-US" sz="1400" b="0" i="0" u="none" strike="noStrike" cap="none" normalizeH="0" baseline="0">
                <a:ln>
                  <a:noFill/>
                </a:ln>
                <a:solidFill>
                  <a:srgbClr val="212529"/>
                </a:solidFill>
                <a:effectLst/>
                <a:latin typeface="Montserrat "/>
              </a:rPr>
              <a:t> can investigate what happened to you.</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400" b="1" i="0" u="none" strike="noStrike" cap="none" normalizeH="0" baseline="0">
                <a:ln>
                  <a:noFill/>
                </a:ln>
                <a:solidFill>
                  <a:srgbClr val="212529"/>
                </a:solidFill>
                <a:effectLst/>
                <a:latin typeface="Montserrat "/>
              </a:rPr>
              <a:t>The person targeted</a:t>
            </a:r>
            <a:r>
              <a:rPr kumimoji="0" lang="en-US" altLang="en-US" sz="1400" b="0" i="0" u="none" strike="noStrike" cap="none" normalizeH="0" baseline="0">
                <a:ln>
                  <a:noFill/>
                </a:ln>
                <a:solidFill>
                  <a:srgbClr val="212529"/>
                </a:solidFill>
                <a:effectLst/>
                <a:latin typeface="Montserrat "/>
              </a:rPr>
              <a:t>: A child or young person under 18 who lives in Australia.</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400" b="1" i="0" u="none" strike="noStrike" cap="none" normalizeH="0" baseline="0">
                <a:ln>
                  <a:noFill/>
                </a:ln>
                <a:solidFill>
                  <a:srgbClr val="212529"/>
                </a:solidFill>
                <a:effectLst/>
                <a:latin typeface="Montserrat "/>
              </a:rPr>
              <a:t>How bad it has to be</a:t>
            </a:r>
            <a:r>
              <a:rPr kumimoji="0" lang="en-US" altLang="en-US" sz="1400" b="0" i="0" u="none" strike="noStrike" cap="none" normalizeH="0" baseline="0">
                <a:ln>
                  <a:noFill/>
                </a:ln>
                <a:solidFill>
                  <a:srgbClr val="212529"/>
                </a:solidFill>
                <a:effectLst/>
                <a:latin typeface="Montserrat "/>
              </a:rPr>
              <a:t>: It must be likely to harm the physical or mental health of a child or young person because it makes them feel seriously threatened, seriously intimidated, seriously harassed or seriously humiliated.</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400" b="1" i="0" u="none" strike="noStrike" cap="none" normalizeH="0" baseline="0">
                <a:ln>
                  <a:noFill/>
                </a:ln>
                <a:solidFill>
                  <a:srgbClr val="212529"/>
                </a:solidFill>
                <a:effectLst/>
                <a:latin typeface="Montserrat "/>
              </a:rPr>
              <a:t>When to report it to </a:t>
            </a:r>
            <a:r>
              <a:rPr kumimoji="0" lang="en-US" altLang="en-US" sz="1400" b="1" i="0" u="none" strike="noStrike" cap="none" normalizeH="0" baseline="0" err="1">
                <a:ln>
                  <a:noFill/>
                </a:ln>
                <a:solidFill>
                  <a:srgbClr val="212529"/>
                </a:solidFill>
                <a:effectLst/>
                <a:latin typeface="Montserrat "/>
              </a:rPr>
              <a:t>eSafety</a:t>
            </a:r>
            <a:r>
              <a:rPr kumimoji="0" lang="en-US" altLang="en-US" sz="1400" b="0" i="0" u="none" strike="noStrike" cap="none" normalizeH="0" baseline="0">
                <a:ln>
                  <a:noFill/>
                </a:ln>
                <a:solidFill>
                  <a:srgbClr val="212529"/>
                </a:solidFill>
                <a:effectLst/>
                <a:latin typeface="Montserrat "/>
              </a:rPr>
              <a:t>: When the harmful content was reported to the site, game or app at least 48 hours ago, but they did not remove it.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400" b="1" i="0" u="none" strike="noStrike" cap="none" normalizeH="0" baseline="0">
                <a:ln>
                  <a:noFill/>
                </a:ln>
                <a:solidFill>
                  <a:srgbClr val="212529"/>
                </a:solidFill>
                <a:effectLst/>
                <a:latin typeface="Montserrat "/>
              </a:rPr>
              <a:t>Who can report it</a:t>
            </a:r>
            <a:r>
              <a:rPr kumimoji="0" lang="en-US" altLang="en-US" sz="1400" b="0" i="0" u="none" strike="noStrike" cap="none" normalizeH="0" baseline="0">
                <a:ln>
                  <a:noFill/>
                </a:ln>
                <a:solidFill>
                  <a:srgbClr val="212529"/>
                </a:solidFill>
                <a:effectLst/>
                <a:latin typeface="Montserrat "/>
              </a:rPr>
              <a:t>: The child or young person who was targeted by the cyberbullying or an adult they have asked for help, or the parent or guardian of the child or young person.</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400" b="1" i="0" u="none" strike="noStrike" cap="none" normalizeH="0" baseline="0">
                <a:ln>
                  <a:noFill/>
                </a:ln>
                <a:solidFill>
                  <a:srgbClr val="212529"/>
                </a:solidFill>
                <a:effectLst/>
                <a:latin typeface="Montserrat "/>
              </a:rPr>
              <a:t>Possible outcomes</a:t>
            </a:r>
            <a:r>
              <a:rPr kumimoji="0" lang="en-US" altLang="en-US" sz="1400" b="0" i="0" u="none" strike="noStrike" cap="none" normalizeH="0" baseline="0">
                <a:ln>
                  <a:noFill/>
                </a:ln>
                <a:solidFill>
                  <a:srgbClr val="212529"/>
                </a:solidFill>
                <a:effectLst/>
                <a:latin typeface="Montserrat "/>
              </a:rPr>
              <a:t>: </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1400" b="0" i="0" u="none" strike="noStrike" cap="none" normalizeH="0" baseline="0">
                <a:ln>
                  <a:noFill/>
                </a:ln>
                <a:solidFill>
                  <a:srgbClr val="212529"/>
                </a:solidFill>
                <a:effectLst/>
                <a:latin typeface="Montserrat "/>
              </a:rPr>
              <a:t>The site, game or app removes the harmful content.</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1400" b="0" i="0" u="none" strike="noStrike" cap="none" normalizeH="0" baseline="0">
                <a:ln>
                  <a:noFill/>
                </a:ln>
                <a:solidFill>
                  <a:srgbClr val="212529"/>
                </a:solidFill>
                <a:effectLst/>
                <a:latin typeface="Montserrat "/>
              </a:rPr>
              <a:t>The site, game or app is sent a fine or penalty if they don’t remove the harmful content.</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1400" b="0" i="0" u="none" strike="noStrike" cap="none" normalizeH="0" baseline="0">
                <a:ln>
                  <a:noFill/>
                </a:ln>
                <a:solidFill>
                  <a:srgbClr val="212529"/>
                </a:solidFill>
                <a:effectLst/>
                <a:latin typeface="Montserrat "/>
              </a:rPr>
              <a:t>The person who did the cyberbullying is told not to do it anymore.</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1400" b="0" i="0" u="none" strike="noStrike" cap="none" normalizeH="0" baseline="0">
                <a:ln>
                  <a:noFill/>
                </a:ln>
                <a:solidFill>
                  <a:srgbClr val="212529"/>
                </a:solidFill>
                <a:effectLst/>
                <a:latin typeface="Montserrat "/>
              </a:rPr>
              <a:t>The person who did the cyberbullying is told to say sorry.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Montserrat "/>
            </a:endParaRPr>
          </a:p>
        </p:txBody>
      </p:sp>
      <p:sp>
        <p:nvSpPr>
          <p:cNvPr id="4" name="TextBox 3">
            <a:extLst>
              <a:ext uri="{FF2B5EF4-FFF2-40B4-BE49-F238E27FC236}">
                <a16:creationId xmlns:a16="http://schemas.microsoft.com/office/drawing/2014/main" id="{74CBB7CD-A547-D38D-683E-E7FF506DA2D5}"/>
              </a:ext>
            </a:extLst>
          </p:cNvPr>
          <p:cNvSpPr txBox="1"/>
          <p:nvPr/>
        </p:nvSpPr>
        <p:spPr>
          <a:xfrm>
            <a:off x="138325" y="5979087"/>
            <a:ext cx="8577628" cy="369332"/>
          </a:xfrm>
          <a:prstGeom prst="rect">
            <a:avLst/>
          </a:prstGeom>
          <a:noFill/>
        </p:spPr>
        <p:txBody>
          <a:bodyPr wrap="square">
            <a:spAutoFit/>
          </a:bodyPr>
          <a:lstStyle/>
          <a:p>
            <a:r>
              <a:rPr lang="en-AU">
                <a:hlinkClick r:id="rId2"/>
              </a:rPr>
              <a:t>e-Safety Checklist</a:t>
            </a:r>
            <a:endParaRPr lang="en-AU"/>
          </a:p>
        </p:txBody>
      </p:sp>
    </p:spTree>
    <p:extLst>
      <p:ext uri="{BB962C8B-B14F-4D97-AF65-F5344CB8AC3E}">
        <p14:creationId xmlns:p14="http://schemas.microsoft.com/office/powerpoint/2010/main" val="330014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F679-4EEB-A91B-AAA5-886CD44F31C0}"/>
              </a:ext>
            </a:extLst>
          </p:cNvPr>
          <p:cNvSpPr>
            <a:spLocks noGrp="1"/>
          </p:cNvSpPr>
          <p:nvPr>
            <p:ph type="title"/>
          </p:nvPr>
        </p:nvSpPr>
        <p:spPr/>
        <p:txBody>
          <a:bodyPr/>
          <a:lstStyle/>
          <a:p>
            <a:r>
              <a:rPr lang="en-US">
                <a:latin typeface="Montserrat SemiBold"/>
              </a:rPr>
              <a:t>Helpful links for parents</a:t>
            </a:r>
            <a:endParaRPr lang="en-US"/>
          </a:p>
        </p:txBody>
      </p:sp>
      <p:sp>
        <p:nvSpPr>
          <p:cNvPr id="3" name="Content Placeholder 2">
            <a:extLst>
              <a:ext uri="{FF2B5EF4-FFF2-40B4-BE49-F238E27FC236}">
                <a16:creationId xmlns:a16="http://schemas.microsoft.com/office/drawing/2014/main" id="{6AC24AA0-82CF-5115-A6D1-A21ABEA31FC2}"/>
              </a:ext>
            </a:extLst>
          </p:cNvPr>
          <p:cNvSpPr>
            <a:spLocks noGrp="1"/>
          </p:cNvSpPr>
          <p:nvPr>
            <p:ph idx="1"/>
          </p:nvPr>
        </p:nvSpPr>
        <p:spPr/>
        <p:txBody>
          <a:bodyPr vert="horz" lIns="91440" tIns="45720" rIns="91440" bIns="45720" rtlCol="0" anchor="t">
            <a:noAutofit/>
          </a:bodyPr>
          <a:lstStyle/>
          <a:p>
            <a:r>
              <a:rPr lang="en-US" sz="1600">
                <a:latin typeface="Montserrat"/>
              </a:rPr>
              <a:t>Here are some of the </a:t>
            </a:r>
            <a:r>
              <a:rPr lang="en-US" sz="1600" err="1">
                <a:latin typeface="Montserrat"/>
              </a:rPr>
              <a:t>eSafety</a:t>
            </a:r>
            <a:r>
              <a:rPr lang="en-US" sz="1600">
                <a:latin typeface="Montserrat"/>
              </a:rPr>
              <a:t> resources I found which might be useful for parents and the school: </a:t>
            </a:r>
            <a:endParaRPr lang="en-US" sz="1600"/>
          </a:p>
          <a:p>
            <a:r>
              <a:rPr lang="en-US" sz="1600">
                <a:latin typeface="Montserrat"/>
                <a:hlinkClick r:id="rId2"/>
              </a:rPr>
              <a:t>https://www.esafety.gov.au/key-issues/esafety-guide</a:t>
            </a:r>
            <a:r>
              <a:rPr lang="en-US" sz="1600">
                <a:latin typeface="Montserrat"/>
              </a:rPr>
              <a:t> - a list of popular apps with details on how to make a cyberbullying report for that app. </a:t>
            </a:r>
            <a:endParaRPr lang="en-US" sz="1600"/>
          </a:p>
          <a:p>
            <a:r>
              <a:rPr lang="en-US" sz="1600">
                <a:latin typeface="Montserrat"/>
                <a:hlinkClick r:id="rId3"/>
              </a:rPr>
              <a:t>https://www.esafety.gov.au/key-issues/cyberbullying/how-esafety-can-help</a:t>
            </a:r>
            <a:r>
              <a:rPr lang="en-US" sz="1600">
                <a:latin typeface="Montserrat"/>
              </a:rPr>
              <a:t>  </a:t>
            </a:r>
            <a:endParaRPr lang="en-US" sz="1600"/>
          </a:p>
          <a:p>
            <a:r>
              <a:rPr lang="en-US" sz="1600">
                <a:latin typeface="Montserrat"/>
                <a:hlinkClick r:id="rId4"/>
              </a:rPr>
              <a:t>https://www.esafety.gov.au/report-online-harm/summary-table-what-you-can-report-and-how</a:t>
            </a:r>
            <a:r>
              <a:rPr lang="en-US" sz="1600">
                <a:latin typeface="Montserrat"/>
              </a:rPr>
              <a:t> - types of abuse and how to report </a:t>
            </a:r>
            <a:endParaRPr lang="en-US" sz="1600"/>
          </a:p>
          <a:p>
            <a:r>
              <a:rPr lang="en-US" sz="1600">
                <a:latin typeface="Montserrat"/>
                <a:hlinkClick r:id="rId5"/>
              </a:rPr>
              <a:t>https://www.esafety.gov.au/key-issues/cyberbullying/schools</a:t>
            </a:r>
            <a:r>
              <a:rPr lang="en-US" sz="1600">
                <a:latin typeface="Montserrat"/>
              </a:rPr>
              <a:t> - resources for schools </a:t>
            </a:r>
            <a:endParaRPr lang="en-US" sz="1600"/>
          </a:p>
          <a:p>
            <a:r>
              <a:rPr lang="en-US" sz="1600">
                <a:latin typeface="Montserrat"/>
                <a:hlinkClick r:id="rId6"/>
              </a:rPr>
              <a:t>https://www.goodschools.com.au/insights/parental-advice/parents-guide-to-social-media-in-2020</a:t>
            </a:r>
            <a:r>
              <a:rPr lang="en-US" sz="1600">
                <a:latin typeface="Montserrat"/>
              </a:rPr>
              <a:t> </a:t>
            </a:r>
          </a:p>
          <a:p>
            <a:endParaRPr lang="en-US" sz="1600"/>
          </a:p>
          <a:p>
            <a:endParaRPr lang="en-US" sz="1600"/>
          </a:p>
        </p:txBody>
      </p:sp>
    </p:spTree>
    <p:extLst>
      <p:ext uri="{BB962C8B-B14F-4D97-AF65-F5344CB8AC3E}">
        <p14:creationId xmlns:p14="http://schemas.microsoft.com/office/powerpoint/2010/main" val="1232540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03713E-51DC-5B45-9866-542945B53E66}"/>
              </a:ext>
            </a:extLst>
          </p:cNvPr>
          <p:cNvSpPr>
            <a:spLocks noGrp="1"/>
          </p:cNvSpPr>
          <p:nvPr>
            <p:ph type="title"/>
          </p:nvPr>
        </p:nvSpPr>
        <p:spPr>
          <a:xfrm>
            <a:off x="495031" y="891652"/>
            <a:ext cx="3309016" cy="3030724"/>
          </a:xfrm>
        </p:spPr>
        <p:txBody>
          <a:bodyPr vert="horz" lIns="91440" tIns="45720" rIns="91440" bIns="45720" rtlCol="0" anchor="b">
            <a:normAutofit/>
          </a:bodyPr>
          <a:lstStyle/>
          <a:p>
            <a:pPr algn="r"/>
            <a:r>
              <a:rPr lang="en-US" sz="3500" kern="1200">
                <a:solidFill>
                  <a:srgbClr val="FFFFFF"/>
                </a:solidFill>
                <a:latin typeface="+mj-lt"/>
                <a:ea typeface="+mj-ea"/>
                <a:cs typeface="+mj-cs"/>
              </a:rPr>
              <a:t>Attendance</a:t>
            </a:r>
          </a:p>
        </p:txBody>
      </p:sp>
      <p:pic>
        <p:nvPicPr>
          <p:cNvPr id="5" name="Picture 5" descr="Graphical user interface, application&#10;&#10;Description automatically generated">
            <a:extLst>
              <a:ext uri="{FF2B5EF4-FFF2-40B4-BE49-F238E27FC236}">
                <a16:creationId xmlns:a16="http://schemas.microsoft.com/office/drawing/2014/main" id="{A8E09B9A-2781-DDDA-296B-6B21BF3D218D}"/>
              </a:ext>
            </a:extLst>
          </p:cNvPr>
          <p:cNvPicPr>
            <a:picLocks noChangeAspect="1"/>
          </p:cNvPicPr>
          <p:nvPr/>
        </p:nvPicPr>
        <p:blipFill>
          <a:blip r:embed="rId3"/>
          <a:stretch>
            <a:fillRect/>
          </a:stretch>
        </p:blipFill>
        <p:spPr>
          <a:xfrm>
            <a:off x="4572000" y="525788"/>
            <a:ext cx="4206240" cy="5761973"/>
          </a:xfrm>
          <a:prstGeom prst="rect">
            <a:avLst/>
          </a:prstGeom>
        </p:spPr>
      </p:pic>
      <p:sp>
        <p:nvSpPr>
          <p:cNvPr id="3" name="TextBox 2">
            <a:extLst>
              <a:ext uri="{FF2B5EF4-FFF2-40B4-BE49-F238E27FC236}">
                <a16:creationId xmlns:a16="http://schemas.microsoft.com/office/drawing/2014/main" id="{A0BA08AD-EA6B-E32A-2B84-9A86DA433E63}"/>
              </a:ext>
            </a:extLst>
          </p:cNvPr>
          <p:cNvSpPr txBox="1"/>
          <p:nvPr/>
        </p:nvSpPr>
        <p:spPr>
          <a:xfrm>
            <a:off x="3200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777665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07E5-C902-9D47-B6C0-A35CA83B57F2}"/>
              </a:ext>
            </a:extLst>
          </p:cNvPr>
          <p:cNvSpPr>
            <a:spLocks noGrp="1"/>
          </p:cNvSpPr>
          <p:nvPr>
            <p:ph type="title"/>
          </p:nvPr>
        </p:nvSpPr>
        <p:spPr/>
        <p:txBody>
          <a:bodyPr>
            <a:normAutofit fontScale="90000"/>
          </a:bodyPr>
          <a:lstStyle/>
          <a:p>
            <a:r>
              <a:rPr lang="en-US">
                <a:latin typeface="Montserrat SemiBold"/>
              </a:rPr>
              <a:t>Justified Reasons for Absences</a:t>
            </a:r>
            <a:endParaRPr lang="en-US"/>
          </a:p>
        </p:txBody>
      </p:sp>
      <p:sp>
        <p:nvSpPr>
          <p:cNvPr id="3" name="Content Placeholder 2">
            <a:extLst>
              <a:ext uri="{FF2B5EF4-FFF2-40B4-BE49-F238E27FC236}">
                <a16:creationId xmlns:a16="http://schemas.microsoft.com/office/drawing/2014/main" id="{016D292E-8E4A-BC48-A852-F9621B74BDD9}"/>
              </a:ext>
            </a:extLst>
          </p:cNvPr>
          <p:cNvSpPr>
            <a:spLocks noGrp="1"/>
          </p:cNvSpPr>
          <p:nvPr>
            <p:ph idx="1"/>
          </p:nvPr>
        </p:nvSpPr>
        <p:spPr/>
        <p:txBody>
          <a:bodyPr vert="horz" lIns="91440" tIns="45720" rIns="91440" bIns="45720" rtlCol="0" anchor="t">
            <a:normAutofit fontScale="55000" lnSpcReduction="20000"/>
          </a:bodyPr>
          <a:lstStyle/>
          <a:p>
            <a:r>
              <a:rPr lang="en-US">
                <a:latin typeface="Montserrat"/>
              </a:rPr>
              <a:t>What if my child has to be away from school? </a:t>
            </a:r>
            <a:endParaRPr lang="en-US"/>
          </a:p>
          <a:p>
            <a:r>
              <a:rPr lang="en-US" b="1">
                <a:latin typeface="Montserrat"/>
              </a:rPr>
              <a:t> </a:t>
            </a:r>
            <a:r>
              <a:rPr lang="en-US">
                <a:latin typeface="Montserrat"/>
              </a:rPr>
              <a:t> </a:t>
            </a:r>
            <a:endParaRPr lang="en-US"/>
          </a:p>
          <a:p>
            <a:r>
              <a:rPr lang="en-US">
                <a:latin typeface="Montserrat"/>
              </a:rPr>
              <a:t>On occasion, your child may need to be absent from school. Justified reasons for student absences may include: </a:t>
            </a:r>
            <a:endParaRPr lang="en-US"/>
          </a:p>
          <a:p>
            <a:r>
              <a:rPr lang="en-US">
                <a:latin typeface="Montserrat"/>
              </a:rPr>
              <a:t>  </a:t>
            </a:r>
            <a:endParaRPr lang="en-US"/>
          </a:p>
          <a:p>
            <a:r>
              <a:rPr lang="en-US">
                <a:latin typeface="Montserrat"/>
              </a:rPr>
              <a:t>being sick, or having an infectious disease</a:t>
            </a:r>
          </a:p>
          <a:p>
            <a:r>
              <a:rPr lang="en-US">
                <a:latin typeface="Montserrat"/>
              </a:rPr>
              <a:t>having an unavoidable medical appointment</a:t>
            </a:r>
          </a:p>
          <a:p>
            <a:r>
              <a:rPr lang="en-US">
                <a:latin typeface="Montserrat"/>
              </a:rPr>
              <a:t>being required to attend a </a:t>
            </a:r>
            <a:r>
              <a:rPr lang="en-US" err="1">
                <a:latin typeface="Montserrat"/>
              </a:rPr>
              <a:t>recognised</a:t>
            </a:r>
            <a:r>
              <a:rPr lang="en-US">
                <a:latin typeface="Montserrat"/>
              </a:rPr>
              <a:t> religious holiday</a:t>
            </a:r>
          </a:p>
          <a:p>
            <a:r>
              <a:rPr lang="en-US">
                <a:latin typeface="Montserrat"/>
              </a:rPr>
              <a:t>exceptional or urgent family circumstance (e.g. attending a funeral)</a:t>
            </a:r>
          </a:p>
          <a:p>
            <a:r>
              <a:rPr lang="en-US">
                <a:latin typeface="Montserrat"/>
              </a:rPr>
              <a:t>  Following an absence from school you must ensure that within 7 days you provide your child’s school with a verbal or written explanation for the absence. </a:t>
            </a:r>
            <a:endParaRPr lang="en-US"/>
          </a:p>
        </p:txBody>
      </p:sp>
      <p:sp>
        <p:nvSpPr>
          <p:cNvPr id="5" name="TextBox 4">
            <a:extLst>
              <a:ext uri="{FF2B5EF4-FFF2-40B4-BE49-F238E27FC236}">
                <a16:creationId xmlns:a16="http://schemas.microsoft.com/office/drawing/2014/main" id="{5B13AA02-FE9D-2CE9-9621-3E88074E85C8}"/>
              </a:ext>
            </a:extLst>
          </p:cNvPr>
          <p:cNvSpPr txBox="1"/>
          <p:nvPr/>
        </p:nvSpPr>
        <p:spPr>
          <a:xfrm>
            <a:off x="4309354" y="768486"/>
            <a:ext cx="350195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2060"/>
                </a:solidFill>
              </a:rPr>
              <a:t>What if my child has to be away from school? </a:t>
            </a:r>
            <a:endParaRPr lang="en-US" sz="1400" b="1">
              <a:solidFill>
                <a:srgbClr val="002060"/>
              </a:solidFill>
              <a:cs typeface="Calibri"/>
            </a:endParaRPr>
          </a:p>
          <a:p>
            <a:r>
              <a:rPr lang="en-US" sz="1400" b="1">
                <a:solidFill>
                  <a:srgbClr val="002060"/>
                </a:solidFill>
              </a:rPr>
              <a:t>  </a:t>
            </a:r>
            <a:endParaRPr lang="en-US" sz="1400" b="1">
              <a:solidFill>
                <a:srgbClr val="002060"/>
              </a:solidFill>
              <a:cs typeface="Calibri"/>
            </a:endParaRPr>
          </a:p>
          <a:p>
            <a:r>
              <a:rPr lang="en-US" sz="1400" b="1">
                <a:solidFill>
                  <a:srgbClr val="002060"/>
                </a:solidFill>
              </a:rPr>
              <a:t>On occasion, your child may need to be absent from school. Justified reasons for student absences may include: </a:t>
            </a:r>
            <a:endParaRPr lang="en-US" sz="1400" b="1">
              <a:solidFill>
                <a:srgbClr val="002060"/>
              </a:solidFill>
              <a:cs typeface="Calibri"/>
            </a:endParaRPr>
          </a:p>
          <a:p>
            <a:r>
              <a:rPr lang="en-US" sz="1400" b="1">
                <a:solidFill>
                  <a:srgbClr val="002060"/>
                </a:solidFill>
              </a:rPr>
              <a:t>  </a:t>
            </a:r>
            <a:endParaRPr lang="en-US" sz="1400" b="1">
              <a:solidFill>
                <a:srgbClr val="002060"/>
              </a:solidFill>
              <a:cs typeface="Calibri"/>
            </a:endParaRPr>
          </a:p>
          <a:p>
            <a:pPr marL="285750" indent="-285750">
              <a:buFont typeface="Arial"/>
              <a:buChar char="•"/>
            </a:pPr>
            <a:r>
              <a:rPr lang="en-US" sz="1400" b="1">
                <a:solidFill>
                  <a:srgbClr val="002060"/>
                </a:solidFill>
              </a:rPr>
              <a:t>being sick, or having an infectious disease</a:t>
            </a:r>
            <a:endParaRPr lang="en-US" sz="1400" b="1">
              <a:solidFill>
                <a:srgbClr val="002060"/>
              </a:solidFill>
              <a:cs typeface="Calibri"/>
            </a:endParaRPr>
          </a:p>
          <a:p>
            <a:pPr marL="285750" indent="-285750">
              <a:buFont typeface="Arial"/>
              <a:buChar char="•"/>
            </a:pPr>
            <a:r>
              <a:rPr lang="en-US" sz="1400" b="1">
                <a:solidFill>
                  <a:srgbClr val="002060"/>
                </a:solidFill>
              </a:rPr>
              <a:t>having an unavoidable medical appointment</a:t>
            </a:r>
            <a:endParaRPr lang="en-US" sz="1400" b="1">
              <a:solidFill>
                <a:srgbClr val="002060"/>
              </a:solidFill>
              <a:cs typeface="Calibri"/>
            </a:endParaRPr>
          </a:p>
          <a:p>
            <a:pPr marL="285750" indent="-285750">
              <a:buFont typeface="Arial"/>
              <a:buChar char="•"/>
            </a:pPr>
            <a:r>
              <a:rPr lang="en-US" sz="1400" b="1">
                <a:solidFill>
                  <a:srgbClr val="002060"/>
                </a:solidFill>
              </a:rPr>
              <a:t>being required to attend a </a:t>
            </a:r>
            <a:r>
              <a:rPr lang="en-US" sz="1400" b="1" err="1">
                <a:solidFill>
                  <a:srgbClr val="002060"/>
                </a:solidFill>
              </a:rPr>
              <a:t>recognised</a:t>
            </a:r>
            <a:r>
              <a:rPr lang="en-US" sz="1400" b="1">
                <a:solidFill>
                  <a:srgbClr val="002060"/>
                </a:solidFill>
              </a:rPr>
              <a:t> religious holiday</a:t>
            </a:r>
            <a:endParaRPr lang="en-US" sz="1400" b="1">
              <a:solidFill>
                <a:srgbClr val="002060"/>
              </a:solidFill>
              <a:cs typeface="Calibri"/>
            </a:endParaRPr>
          </a:p>
          <a:p>
            <a:pPr marL="285750" indent="-285750">
              <a:buFont typeface="Arial"/>
              <a:buChar char="•"/>
            </a:pPr>
            <a:r>
              <a:rPr lang="en-US" sz="1400" b="1">
                <a:solidFill>
                  <a:srgbClr val="002060"/>
                </a:solidFill>
              </a:rPr>
              <a:t>exceptional or urgent family circumstance (e.g. attending a funeral)</a:t>
            </a:r>
            <a:endParaRPr lang="en-US" sz="1400" b="1">
              <a:solidFill>
                <a:srgbClr val="002060"/>
              </a:solidFill>
              <a:cs typeface="Calibri"/>
            </a:endParaRPr>
          </a:p>
          <a:p>
            <a:endParaRPr lang="en-US" sz="1400" b="1">
              <a:solidFill>
                <a:srgbClr val="002060"/>
              </a:solidFill>
            </a:endParaRPr>
          </a:p>
          <a:p>
            <a:r>
              <a:rPr lang="en-US" sz="1400" b="1">
                <a:solidFill>
                  <a:srgbClr val="002060"/>
                </a:solidFill>
              </a:rPr>
              <a:t>Following an absence from school you must ensure that within 7 days you provide your child’s school with a verbal or written explanation for the absence.  You will receive a text message from the school the morning that your child is marked absent</a:t>
            </a:r>
            <a:endParaRPr lang="en-US" sz="1400" b="1">
              <a:solidFill>
                <a:srgbClr val="002060"/>
              </a:solidFill>
              <a:cs typeface="Calibri"/>
            </a:endParaRPr>
          </a:p>
        </p:txBody>
      </p:sp>
    </p:spTree>
    <p:extLst>
      <p:ext uri="{BB962C8B-B14F-4D97-AF65-F5344CB8AC3E}">
        <p14:creationId xmlns:p14="http://schemas.microsoft.com/office/powerpoint/2010/main" val="233966368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3A2B-09B1-B579-4204-62D3E5F473FA}"/>
              </a:ext>
            </a:extLst>
          </p:cNvPr>
          <p:cNvSpPr>
            <a:spLocks noGrp="1"/>
          </p:cNvSpPr>
          <p:nvPr>
            <p:ph type="title"/>
          </p:nvPr>
        </p:nvSpPr>
        <p:spPr/>
        <p:txBody>
          <a:bodyPr/>
          <a:lstStyle/>
          <a:p>
            <a:r>
              <a:rPr lang="en-US">
                <a:latin typeface="Montserrat SemiBold"/>
              </a:rPr>
              <a:t>Questions to ask yourself</a:t>
            </a:r>
            <a:endParaRPr lang="en-US"/>
          </a:p>
        </p:txBody>
      </p:sp>
      <p:sp>
        <p:nvSpPr>
          <p:cNvPr id="4" name="TextBox 3">
            <a:extLst>
              <a:ext uri="{FF2B5EF4-FFF2-40B4-BE49-F238E27FC236}">
                <a16:creationId xmlns:a16="http://schemas.microsoft.com/office/drawing/2014/main" id="{276BA672-AC0A-35BA-1F6B-53DF1EE7F2F8}"/>
              </a:ext>
            </a:extLst>
          </p:cNvPr>
          <p:cNvSpPr txBox="1"/>
          <p:nvPr/>
        </p:nvSpPr>
        <p:spPr>
          <a:xfrm>
            <a:off x="765445" y="1806305"/>
            <a:ext cx="728601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Is your young person getting enough sleep?</a:t>
            </a:r>
          </a:p>
          <a:p>
            <a:endParaRPr lang="en-US">
              <a:solidFill>
                <a:schemeClr val="bg1"/>
              </a:solidFill>
              <a:cs typeface="Calibri"/>
            </a:endParaRPr>
          </a:p>
          <a:p>
            <a:r>
              <a:rPr lang="en-US">
                <a:solidFill>
                  <a:schemeClr val="bg1"/>
                </a:solidFill>
                <a:cs typeface="Calibri"/>
              </a:rPr>
              <a:t>Is screen time limited of an evening – at least 1 hour before bedtime? </a:t>
            </a:r>
          </a:p>
          <a:p>
            <a:endParaRPr lang="en-US">
              <a:solidFill>
                <a:schemeClr val="bg1"/>
              </a:solidFill>
              <a:cs typeface="Calibri"/>
            </a:endParaRPr>
          </a:p>
          <a:p>
            <a:r>
              <a:rPr lang="en-US">
                <a:solidFill>
                  <a:schemeClr val="bg1"/>
                </a:solidFill>
                <a:cs typeface="Calibri"/>
              </a:rPr>
              <a:t>Is there a pattern emerging re times they say they are sick?  (Wednesdays – to avoid sport – are they avoiding a certain subject?</a:t>
            </a:r>
          </a:p>
          <a:p>
            <a:endParaRPr lang="en-US">
              <a:solidFill>
                <a:schemeClr val="bg1"/>
              </a:solidFill>
              <a:cs typeface="Calibri"/>
            </a:endParaRPr>
          </a:p>
          <a:p>
            <a:r>
              <a:rPr lang="en-US">
                <a:solidFill>
                  <a:schemeClr val="bg1"/>
                </a:solidFill>
                <a:cs typeface="Calibri"/>
              </a:rPr>
              <a:t>Are there friendship issues? </a:t>
            </a:r>
          </a:p>
          <a:p>
            <a:endParaRPr lang="en-US">
              <a:solidFill>
                <a:schemeClr val="bg1"/>
              </a:solidFill>
              <a:cs typeface="Calibri"/>
            </a:endParaRPr>
          </a:p>
          <a:p>
            <a:r>
              <a:rPr lang="en-US">
                <a:solidFill>
                  <a:schemeClr val="bg1"/>
                </a:solidFill>
                <a:cs typeface="Calibri"/>
              </a:rPr>
              <a:t>Are there assessment tasks coming up that your young person is worried about?</a:t>
            </a:r>
          </a:p>
          <a:p>
            <a:endParaRPr lang="en-US">
              <a:solidFill>
                <a:schemeClr val="bg1"/>
              </a:solidFill>
              <a:cs typeface="Calibri"/>
            </a:endParaRPr>
          </a:p>
          <a:p>
            <a:r>
              <a:rPr lang="en-US">
                <a:solidFill>
                  <a:schemeClr val="bg1"/>
                </a:solidFill>
                <a:cs typeface="Calibri"/>
              </a:rPr>
              <a:t>Always talk to your GP if you are concerned about your child's mental health</a:t>
            </a:r>
          </a:p>
        </p:txBody>
      </p:sp>
    </p:spTree>
    <p:extLst>
      <p:ext uri="{BB962C8B-B14F-4D97-AF65-F5344CB8AC3E}">
        <p14:creationId xmlns:p14="http://schemas.microsoft.com/office/powerpoint/2010/main" val="396556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38F11D-7558-0648-BC21-AAD50B08C663}"/>
              </a:ext>
            </a:extLst>
          </p:cNvPr>
          <p:cNvSpPr>
            <a:spLocks noGrp="1"/>
          </p:cNvSpPr>
          <p:nvPr>
            <p:ph type="title"/>
          </p:nvPr>
        </p:nvSpPr>
        <p:spPr>
          <a:xfrm>
            <a:off x="1037673" y="348865"/>
            <a:ext cx="7288583" cy="1576446"/>
          </a:xfrm>
        </p:spPr>
        <p:txBody>
          <a:bodyPr vert="horz" lIns="91440" tIns="45720" rIns="91440" bIns="45720" rtlCol="0" anchor="ctr">
            <a:normAutofit/>
          </a:bodyPr>
          <a:lstStyle/>
          <a:p>
            <a:r>
              <a:rPr lang="en-US" sz="3500" kern="1200">
                <a:solidFill>
                  <a:srgbClr val="FFFFFF"/>
                </a:solidFill>
                <a:latin typeface="+mj-lt"/>
                <a:ea typeface="+mj-ea"/>
                <a:cs typeface="+mj-cs"/>
              </a:rPr>
              <a:t>Working in partnership with the school. </a:t>
            </a:r>
          </a:p>
        </p:txBody>
      </p:sp>
      <p:graphicFrame>
        <p:nvGraphicFramePr>
          <p:cNvPr id="7" name="TextBox 4">
            <a:extLst>
              <a:ext uri="{FF2B5EF4-FFF2-40B4-BE49-F238E27FC236}">
                <a16:creationId xmlns:a16="http://schemas.microsoft.com/office/drawing/2014/main" id="{5F4E5E74-A636-DBC8-C209-9E1E90811915}"/>
              </a:ext>
            </a:extLst>
          </p:cNvPr>
          <p:cNvGraphicFramePr/>
          <p:nvPr>
            <p:extLst>
              <p:ext uri="{D42A27DB-BD31-4B8C-83A1-F6EECF244321}">
                <p14:modId xmlns:p14="http://schemas.microsoft.com/office/powerpoint/2010/main" val="806788876"/>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078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685F-E41C-4A40-AB50-CB881B242F1B}"/>
              </a:ext>
            </a:extLst>
          </p:cNvPr>
          <p:cNvSpPr>
            <a:spLocks noGrp="1"/>
          </p:cNvSpPr>
          <p:nvPr>
            <p:ph type="title"/>
          </p:nvPr>
        </p:nvSpPr>
        <p:spPr/>
        <p:txBody>
          <a:bodyPr/>
          <a:lstStyle/>
          <a:p>
            <a:r>
              <a:rPr lang="en-US">
                <a:latin typeface="Montserrat SemiBold"/>
              </a:rPr>
              <a:t>Apps</a:t>
            </a:r>
            <a:endParaRPr lang="en-US"/>
          </a:p>
        </p:txBody>
      </p:sp>
      <p:sp>
        <p:nvSpPr>
          <p:cNvPr id="3" name="Content Placeholder 2">
            <a:extLst>
              <a:ext uri="{FF2B5EF4-FFF2-40B4-BE49-F238E27FC236}">
                <a16:creationId xmlns:a16="http://schemas.microsoft.com/office/drawing/2014/main" id="{AA15A931-6DBD-A048-A9B0-C5C574379719}"/>
              </a:ext>
            </a:extLst>
          </p:cNvPr>
          <p:cNvSpPr>
            <a:spLocks noGrp="1"/>
          </p:cNvSpPr>
          <p:nvPr>
            <p:ph idx="1"/>
          </p:nvPr>
        </p:nvSpPr>
        <p:spPr/>
        <p:txBody>
          <a:bodyPr vert="horz" lIns="91440" tIns="45720" rIns="91440" bIns="45720" rtlCol="0" anchor="t">
            <a:normAutofit/>
          </a:bodyPr>
          <a:lstStyle/>
          <a:p>
            <a:r>
              <a:rPr lang="en-US">
                <a:hlinkClick r:id="rId2"/>
              </a:rPr>
              <a:t>Apps to support your child</a:t>
            </a:r>
            <a:endParaRPr lang="en-US"/>
          </a:p>
          <a:p>
            <a:endParaRPr lang="en-US"/>
          </a:p>
          <a:p>
            <a:endParaRPr lang="en-US"/>
          </a:p>
          <a:p>
            <a:endParaRPr lang="en-US"/>
          </a:p>
        </p:txBody>
      </p:sp>
      <p:sp>
        <p:nvSpPr>
          <p:cNvPr id="4" name="Text Placeholder 3">
            <a:extLst>
              <a:ext uri="{FF2B5EF4-FFF2-40B4-BE49-F238E27FC236}">
                <a16:creationId xmlns:a16="http://schemas.microsoft.com/office/drawing/2014/main" id="{AC9AC172-519C-8141-B65D-6B7CF24EDB6D}"/>
              </a:ext>
            </a:extLst>
          </p:cNvPr>
          <p:cNvSpPr>
            <a:spLocks noGrp="1"/>
          </p:cNvSpPr>
          <p:nvPr>
            <p:ph type="body" sz="half" idx="2"/>
          </p:nvPr>
        </p:nvSpPr>
        <p:spPr/>
        <p:txBody>
          <a:bodyPr vert="horz" lIns="91440" tIns="45720" rIns="91440" bIns="45720" rtlCol="0" anchor="t">
            <a:normAutofit/>
          </a:bodyPr>
          <a:lstStyle/>
          <a:p>
            <a:r>
              <a:rPr lang="en-US">
                <a:latin typeface="Montserrat"/>
              </a:rPr>
              <a:t>Here are a range of apps to support your child, whatever their mental health issue</a:t>
            </a:r>
          </a:p>
          <a:p>
            <a:r>
              <a:rPr lang="en-US">
                <a:latin typeface="Montserrat"/>
              </a:rPr>
              <a:t>By answering a few questions, you can ascertain which apps are best for you. </a:t>
            </a:r>
            <a:endParaRPr lang="en-US"/>
          </a:p>
        </p:txBody>
      </p:sp>
      <p:pic>
        <p:nvPicPr>
          <p:cNvPr id="5" name="Picture 5" descr="Graphical user interface, text, application&#10;&#10;Description automatically generated">
            <a:extLst>
              <a:ext uri="{FF2B5EF4-FFF2-40B4-BE49-F238E27FC236}">
                <a16:creationId xmlns:a16="http://schemas.microsoft.com/office/drawing/2014/main" id="{3988D5F1-E7D3-6C0C-441A-EFE83613CB73}"/>
              </a:ext>
            </a:extLst>
          </p:cNvPr>
          <p:cNvPicPr>
            <a:picLocks noChangeAspect="1"/>
          </p:cNvPicPr>
          <p:nvPr/>
        </p:nvPicPr>
        <p:blipFill>
          <a:blip r:embed="rId3"/>
          <a:stretch>
            <a:fillRect/>
          </a:stretch>
        </p:blipFill>
        <p:spPr>
          <a:xfrm>
            <a:off x="3472775" y="2181117"/>
            <a:ext cx="5107021" cy="2369304"/>
          </a:xfrm>
          <a:prstGeom prst="rect">
            <a:avLst/>
          </a:prstGeom>
        </p:spPr>
      </p:pic>
    </p:spTree>
    <p:extLst>
      <p:ext uri="{BB962C8B-B14F-4D97-AF65-F5344CB8AC3E}">
        <p14:creationId xmlns:p14="http://schemas.microsoft.com/office/powerpoint/2010/main" val="1552488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C6A3-F111-C8CA-0F91-D245AFA9FCE9}"/>
              </a:ext>
            </a:extLst>
          </p:cNvPr>
          <p:cNvSpPr>
            <a:spLocks noGrp="1"/>
          </p:cNvSpPr>
          <p:nvPr>
            <p:ph type="title"/>
          </p:nvPr>
        </p:nvSpPr>
        <p:spPr/>
        <p:txBody>
          <a:bodyPr/>
          <a:lstStyle/>
          <a:p>
            <a:r>
              <a:rPr lang="en-AU"/>
              <a:t>The Resilience Project</a:t>
            </a:r>
          </a:p>
        </p:txBody>
      </p:sp>
      <p:sp>
        <p:nvSpPr>
          <p:cNvPr id="4" name="Text Placeholder 3">
            <a:extLst>
              <a:ext uri="{FF2B5EF4-FFF2-40B4-BE49-F238E27FC236}">
                <a16:creationId xmlns:a16="http://schemas.microsoft.com/office/drawing/2014/main" id="{91D394E7-811F-8D67-C331-5FA563F2D726}"/>
              </a:ext>
            </a:extLst>
          </p:cNvPr>
          <p:cNvSpPr>
            <a:spLocks noGrp="1"/>
          </p:cNvSpPr>
          <p:nvPr>
            <p:ph type="body" sz="half" idx="2"/>
          </p:nvPr>
        </p:nvSpPr>
        <p:spPr/>
        <p:txBody>
          <a:bodyPr/>
          <a:lstStyle/>
          <a:p>
            <a:r>
              <a:rPr lang="en-AU"/>
              <a:t>A Further Resource</a:t>
            </a:r>
          </a:p>
        </p:txBody>
      </p:sp>
      <p:sp>
        <p:nvSpPr>
          <p:cNvPr id="7" name="TextBox 6">
            <a:extLst>
              <a:ext uri="{FF2B5EF4-FFF2-40B4-BE49-F238E27FC236}">
                <a16:creationId xmlns:a16="http://schemas.microsoft.com/office/drawing/2014/main" id="{14F25C3D-1C2D-492A-FF23-E7987259447B}"/>
              </a:ext>
            </a:extLst>
          </p:cNvPr>
          <p:cNvSpPr txBox="1"/>
          <p:nvPr/>
        </p:nvSpPr>
        <p:spPr>
          <a:xfrm>
            <a:off x="3710866" y="692458"/>
            <a:ext cx="4740676" cy="646331"/>
          </a:xfrm>
          <a:prstGeom prst="rect">
            <a:avLst/>
          </a:prstGeom>
          <a:noFill/>
        </p:spPr>
        <p:txBody>
          <a:bodyPr wrap="square" rtlCol="0">
            <a:spAutoFit/>
          </a:bodyPr>
          <a:lstStyle/>
          <a:p>
            <a:pPr algn="ctr"/>
            <a:r>
              <a:rPr lang="en-AU" sz="3600">
                <a:solidFill>
                  <a:schemeClr val="tx2">
                    <a:lumMod val="75000"/>
                    <a:lumOff val="25000"/>
                  </a:schemeClr>
                </a:solidFill>
              </a:rPr>
              <a:t>Parent and Carer Hub</a:t>
            </a:r>
          </a:p>
        </p:txBody>
      </p:sp>
      <p:sp>
        <p:nvSpPr>
          <p:cNvPr id="8" name="TextBox 7">
            <a:extLst>
              <a:ext uri="{FF2B5EF4-FFF2-40B4-BE49-F238E27FC236}">
                <a16:creationId xmlns:a16="http://schemas.microsoft.com/office/drawing/2014/main" id="{55C6FF8E-8620-FC2B-C3DC-4A781E3B6579}"/>
              </a:ext>
            </a:extLst>
          </p:cNvPr>
          <p:cNvSpPr txBox="1"/>
          <p:nvPr/>
        </p:nvSpPr>
        <p:spPr>
          <a:xfrm>
            <a:off x="3941685" y="2049463"/>
            <a:ext cx="4110362" cy="369332"/>
          </a:xfrm>
          <a:prstGeom prst="rect">
            <a:avLst/>
          </a:prstGeom>
          <a:noFill/>
        </p:spPr>
        <p:txBody>
          <a:bodyPr wrap="square" rtlCol="0">
            <a:spAutoFit/>
          </a:bodyPr>
          <a:lstStyle/>
          <a:p>
            <a:r>
              <a:rPr lang="en-AU">
                <a:hlinkClick r:id="rId2"/>
              </a:rPr>
              <a:t>Evidenced Based Strategies that Work</a:t>
            </a:r>
            <a:endParaRPr lang="en-AU"/>
          </a:p>
        </p:txBody>
      </p:sp>
    </p:spTree>
    <p:extLst>
      <p:ext uri="{BB962C8B-B14F-4D97-AF65-F5344CB8AC3E}">
        <p14:creationId xmlns:p14="http://schemas.microsoft.com/office/powerpoint/2010/main" val="3741857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05C3-BA8A-07FF-CBA7-E3C9A044D593}"/>
              </a:ext>
            </a:extLst>
          </p:cNvPr>
          <p:cNvSpPr>
            <a:spLocks noGrp="1"/>
          </p:cNvSpPr>
          <p:nvPr>
            <p:ph type="ctrTitle"/>
          </p:nvPr>
        </p:nvSpPr>
        <p:spPr/>
        <p:txBody>
          <a:bodyPr/>
          <a:lstStyle/>
          <a:p>
            <a:r>
              <a:rPr lang="en-US">
                <a:latin typeface="Montserrat SemiBold"/>
              </a:rPr>
              <a:t>Student Support Officer </a:t>
            </a:r>
            <a:endParaRPr lang="en-US"/>
          </a:p>
        </p:txBody>
      </p:sp>
      <p:sp>
        <p:nvSpPr>
          <p:cNvPr id="3" name="Subtitle 2">
            <a:extLst>
              <a:ext uri="{FF2B5EF4-FFF2-40B4-BE49-F238E27FC236}">
                <a16:creationId xmlns:a16="http://schemas.microsoft.com/office/drawing/2014/main" id="{B2F5E5ED-60FA-6D89-6473-095B24605857}"/>
              </a:ext>
            </a:extLst>
          </p:cNvPr>
          <p:cNvSpPr>
            <a:spLocks noGrp="1"/>
          </p:cNvSpPr>
          <p:nvPr>
            <p:ph type="subTitle" idx="1"/>
          </p:nvPr>
        </p:nvSpPr>
        <p:spPr/>
        <p:txBody>
          <a:bodyPr vert="horz" lIns="91440" tIns="45720" rIns="91440" bIns="45720" rtlCol="0" anchor="t">
            <a:normAutofit/>
          </a:bodyPr>
          <a:lstStyle/>
          <a:p>
            <a:r>
              <a:rPr lang="en-US" dirty="0">
                <a:latin typeface="Montserrat"/>
              </a:rPr>
              <a:t>Olivia </a:t>
            </a:r>
            <a:r>
              <a:rPr lang="en-US" dirty="0" err="1">
                <a:latin typeface="Montserrat"/>
              </a:rPr>
              <a:t>Boglev</a:t>
            </a:r>
            <a:endParaRPr lang="en-US" dirty="0" err="1"/>
          </a:p>
        </p:txBody>
      </p:sp>
    </p:spTree>
    <p:extLst>
      <p:ext uri="{BB962C8B-B14F-4D97-AF65-F5344CB8AC3E}">
        <p14:creationId xmlns:p14="http://schemas.microsoft.com/office/powerpoint/2010/main" val="1950017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473-E7B6-4164-A74C-7BE39E468E54}"/>
              </a:ext>
            </a:extLst>
          </p:cNvPr>
          <p:cNvSpPr>
            <a:spLocks noGrp="1"/>
          </p:cNvSpPr>
          <p:nvPr>
            <p:ph type="title"/>
          </p:nvPr>
        </p:nvSpPr>
        <p:spPr>
          <a:xfrm>
            <a:off x="68269" y="-221940"/>
            <a:ext cx="7886700" cy="1325563"/>
          </a:xfrm>
        </p:spPr>
        <p:txBody>
          <a:bodyPr/>
          <a:lstStyle/>
          <a:p>
            <a:r>
              <a:rPr lang="en-AU" dirty="0">
                <a:latin typeface="Montserrat SemiBold"/>
              </a:rPr>
              <a:t>2024 Overview </a:t>
            </a:r>
          </a:p>
        </p:txBody>
      </p:sp>
      <p:pic>
        <p:nvPicPr>
          <p:cNvPr id="6" name="Content Placeholder 5" descr="A white and black calendar with black text&#10;&#10;Description automatically generated">
            <a:extLst>
              <a:ext uri="{FF2B5EF4-FFF2-40B4-BE49-F238E27FC236}">
                <a16:creationId xmlns:a16="http://schemas.microsoft.com/office/drawing/2014/main" id="{250E30ED-6260-2658-BB00-B01EB69027A4}"/>
              </a:ext>
            </a:extLst>
          </p:cNvPr>
          <p:cNvPicPr>
            <a:picLocks noGrp="1" noChangeAspect="1"/>
          </p:cNvPicPr>
          <p:nvPr>
            <p:ph idx="1"/>
          </p:nvPr>
        </p:nvPicPr>
        <p:blipFill rotWithShape="1">
          <a:blip r:embed="rId2"/>
          <a:srcRect l="533" t="6062" r="95"/>
          <a:stretch/>
        </p:blipFill>
        <p:spPr>
          <a:xfrm>
            <a:off x="1594807" y="773327"/>
            <a:ext cx="6367871" cy="5309336"/>
          </a:xfrm>
        </p:spPr>
      </p:pic>
    </p:spTree>
    <p:extLst>
      <p:ext uri="{BB962C8B-B14F-4D97-AF65-F5344CB8AC3E}">
        <p14:creationId xmlns:p14="http://schemas.microsoft.com/office/powerpoint/2010/main" val="107752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FFE5-45D1-59AA-8AE5-F57E62DC9B2D}"/>
              </a:ext>
            </a:extLst>
          </p:cNvPr>
          <p:cNvSpPr>
            <a:spLocks noGrp="1"/>
          </p:cNvSpPr>
          <p:nvPr>
            <p:ph type="title"/>
          </p:nvPr>
        </p:nvSpPr>
        <p:spPr>
          <a:xfrm>
            <a:off x="328875" y="1287463"/>
            <a:ext cx="2570559" cy="1600200"/>
          </a:xfrm>
        </p:spPr>
        <p:txBody>
          <a:bodyPr/>
          <a:lstStyle/>
          <a:p>
            <a:r>
              <a:rPr lang="en-US" dirty="0">
                <a:latin typeface="Montserrat SemiBold"/>
              </a:rPr>
              <a:t>The Wellbeing Hub</a:t>
            </a:r>
            <a:endParaRPr lang="en-US" dirty="0"/>
          </a:p>
        </p:txBody>
      </p:sp>
      <p:sp>
        <p:nvSpPr>
          <p:cNvPr id="4" name="Text Placeholder 3">
            <a:extLst>
              <a:ext uri="{FF2B5EF4-FFF2-40B4-BE49-F238E27FC236}">
                <a16:creationId xmlns:a16="http://schemas.microsoft.com/office/drawing/2014/main" id="{5ADD357F-A5C3-A9C2-F207-A81584F21A83}"/>
              </a:ext>
            </a:extLst>
          </p:cNvPr>
          <p:cNvSpPr>
            <a:spLocks noGrp="1"/>
          </p:cNvSpPr>
          <p:nvPr>
            <p:ph type="body" sz="half" idx="2"/>
          </p:nvPr>
        </p:nvSpPr>
        <p:spPr>
          <a:xfrm>
            <a:off x="328875" y="2887663"/>
            <a:ext cx="2570559" cy="776288"/>
          </a:xfrm>
        </p:spPr>
        <p:txBody>
          <a:bodyPr vert="horz" lIns="91440" tIns="45720" rIns="91440" bIns="45720" rtlCol="0" anchor="t">
            <a:normAutofit/>
          </a:bodyPr>
          <a:lstStyle/>
          <a:p>
            <a:r>
              <a:rPr lang="en-US" sz="1400" i="1" dirty="0">
                <a:latin typeface="Montserrat"/>
              </a:rPr>
              <a:t>Located at the top of the stairs to D Block</a:t>
            </a:r>
          </a:p>
        </p:txBody>
      </p:sp>
      <p:sp>
        <p:nvSpPr>
          <p:cNvPr id="5" name="TextBox 4">
            <a:extLst>
              <a:ext uri="{FF2B5EF4-FFF2-40B4-BE49-F238E27FC236}">
                <a16:creationId xmlns:a16="http://schemas.microsoft.com/office/drawing/2014/main" id="{C7B77764-0EBF-A707-898A-92166D28EDED}"/>
              </a:ext>
            </a:extLst>
          </p:cNvPr>
          <p:cNvSpPr txBox="1"/>
          <p:nvPr/>
        </p:nvSpPr>
        <p:spPr>
          <a:xfrm>
            <a:off x="3616857" y="365130"/>
            <a:ext cx="494124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The Wellbeing Hub is a space available to all students for wellbeing support including: </a:t>
            </a:r>
          </a:p>
          <a:p>
            <a:pPr marL="342900" indent="-342900">
              <a:buFont typeface="Calibri"/>
              <a:buChar char="-"/>
            </a:pPr>
            <a:r>
              <a:rPr lang="en-US" sz="1600" b="1" dirty="0">
                <a:ea typeface="+mn-lt"/>
                <a:cs typeface="+mn-lt"/>
              </a:rPr>
              <a:t>Individual supports</a:t>
            </a:r>
            <a:br>
              <a:rPr lang="en-US" sz="1600" b="1" dirty="0">
                <a:ea typeface="+mn-lt"/>
                <a:cs typeface="+mn-lt"/>
              </a:rPr>
            </a:br>
            <a:r>
              <a:rPr lang="en-US" sz="1500" i="1" dirty="0">
                <a:ea typeface="+mn-lt"/>
                <a:cs typeface="+mn-lt"/>
              </a:rPr>
              <a:t>emotional-regulation, caring conversations, developing connections and help seeking skills</a:t>
            </a:r>
          </a:p>
          <a:p>
            <a:pPr marL="342900" indent="-342900">
              <a:buFont typeface="Calibri"/>
              <a:buChar char="-"/>
            </a:pPr>
            <a:r>
              <a:rPr lang="en-US" sz="1600" b="1" dirty="0">
                <a:ea typeface="+mn-lt"/>
                <a:cs typeface="+mn-lt"/>
              </a:rPr>
              <a:t>Group Supports</a:t>
            </a:r>
            <a:br>
              <a:rPr lang="en-US" sz="1600" b="1" dirty="0">
                <a:ea typeface="+mn-lt"/>
                <a:cs typeface="+mn-lt"/>
              </a:rPr>
            </a:br>
            <a:r>
              <a:rPr lang="en-US" sz="1500" i="1" dirty="0">
                <a:ea typeface="+mn-lt"/>
                <a:cs typeface="+mn-lt"/>
              </a:rPr>
              <a:t>small groups, workshops, mediations</a:t>
            </a:r>
          </a:p>
          <a:p>
            <a:pPr marL="342900" indent="-342900">
              <a:buFont typeface="Calibri"/>
              <a:buChar char="-"/>
            </a:pPr>
            <a:r>
              <a:rPr lang="en-US" sz="1600" b="1" dirty="0">
                <a:ea typeface="+mn-lt"/>
                <a:cs typeface="+mn-lt"/>
              </a:rPr>
              <a:t>Follow Up Supports or School-based Referrals</a:t>
            </a:r>
            <a:br>
              <a:rPr lang="en-US" sz="1600" b="1" dirty="0">
                <a:ea typeface="+mn-lt"/>
                <a:cs typeface="+mn-lt"/>
              </a:rPr>
            </a:br>
            <a:r>
              <a:rPr lang="en-US" sz="1500" i="1" dirty="0">
                <a:ea typeface="+mn-lt"/>
                <a:cs typeface="+mn-lt"/>
              </a:rPr>
              <a:t>supports offered via referral from a Year Advisor, Deputy Principal, Head Teacher, other staff member or following a meeting – usually supported by a warm introduction</a:t>
            </a:r>
            <a:endParaRPr lang="en-US" sz="1500" b="1" dirty="0">
              <a:ea typeface="+mn-lt"/>
              <a:cs typeface="+mn-lt"/>
            </a:endParaRPr>
          </a:p>
          <a:p>
            <a:endParaRPr lang="en-US" sz="1600" b="1" dirty="0">
              <a:ea typeface="+mn-lt"/>
              <a:cs typeface="+mn-lt"/>
            </a:endParaRPr>
          </a:p>
          <a:p>
            <a:r>
              <a:rPr lang="en-US" sz="1600" b="1" dirty="0">
                <a:ea typeface="+mn-lt"/>
                <a:cs typeface="+mn-lt"/>
              </a:rPr>
              <a:t>Who is in the Hub?</a:t>
            </a:r>
            <a:endParaRPr lang="en-US" sz="1600">
              <a:ea typeface="Calibri"/>
              <a:cs typeface="Calibri"/>
            </a:endParaRPr>
          </a:p>
          <a:p>
            <a:pPr marL="285750" indent="-285750">
              <a:buFont typeface="Calibri"/>
              <a:buChar char="-"/>
            </a:pPr>
            <a:r>
              <a:rPr lang="en-US" sz="1600" b="1" dirty="0">
                <a:ea typeface="Calibri"/>
                <a:cs typeface="Calibri"/>
              </a:rPr>
              <a:t>Head Teacher of Wellbeing – Karen Birrell*</a:t>
            </a:r>
            <a:br>
              <a:rPr lang="en-US" sz="1600" b="1" dirty="0">
                <a:ea typeface="Calibri"/>
                <a:cs typeface="Calibri"/>
              </a:rPr>
            </a:br>
            <a:r>
              <a:rPr lang="en-US" sz="1500" i="1" dirty="0">
                <a:ea typeface="Calibri"/>
                <a:cs typeface="Calibri"/>
              </a:rPr>
              <a:t>support plan development, attendance, referrals</a:t>
            </a:r>
          </a:p>
          <a:p>
            <a:pPr marL="285750" indent="-285750">
              <a:buFont typeface="Calibri"/>
              <a:buChar char="-"/>
            </a:pPr>
            <a:r>
              <a:rPr lang="en-US" sz="1600" b="1" dirty="0">
                <a:ea typeface="Calibri"/>
                <a:cs typeface="Calibri"/>
              </a:rPr>
              <a:t>Student Support Officer – Olivia </a:t>
            </a:r>
            <a:r>
              <a:rPr lang="en-US" sz="1600" b="1" err="1">
                <a:ea typeface="Calibri"/>
                <a:cs typeface="Calibri"/>
              </a:rPr>
              <a:t>Boglev</a:t>
            </a:r>
            <a:r>
              <a:rPr lang="en-US" sz="1600" b="1" dirty="0">
                <a:ea typeface="Calibri"/>
                <a:cs typeface="Calibri"/>
              </a:rPr>
              <a:t>*</a:t>
            </a:r>
            <a:br>
              <a:rPr lang="en-US" sz="1600" dirty="0"/>
            </a:br>
            <a:r>
              <a:rPr lang="en-US" sz="1500" i="1" dirty="0">
                <a:ea typeface="Calibri"/>
                <a:cs typeface="Calibri"/>
              </a:rPr>
              <a:t>support plan development, individual and group supports, referrals</a:t>
            </a:r>
            <a:endParaRPr lang="en-US" sz="1500" b="1" dirty="0">
              <a:ea typeface="Calibri"/>
              <a:cs typeface="Calibri"/>
            </a:endParaRPr>
          </a:p>
          <a:p>
            <a:pPr marL="285750" indent="-285750">
              <a:buFont typeface="Calibri"/>
              <a:buChar char="-"/>
            </a:pPr>
            <a:r>
              <a:rPr lang="en-US" sz="1600" b="1" dirty="0">
                <a:ea typeface="Calibri"/>
                <a:cs typeface="Calibri"/>
              </a:rPr>
              <a:t>Student Learning Support Officer – Jodi Riley*</a:t>
            </a:r>
            <a:br>
              <a:rPr lang="en-US" sz="1600" b="1" dirty="0">
                <a:ea typeface="Calibri"/>
                <a:cs typeface="Calibri"/>
              </a:rPr>
            </a:br>
            <a:r>
              <a:rPr lang="en-US" sz="1500" i="1" dirty="0">
                <a:ea typeface="Calibri"/>
                <a:cs typeface="Calibri"/>
              </a:rPr>
              <a:t>breakfast club, individual and group supports</a:t>
            </a:r>
          </a:p>
          <a:p>
            <a:endParaRPr lang="en-US" sz="1600" i="1" dirty="0">
              <a:ea typeface="Calibri"/>
              <a:cs typeface="Calibri"/>
            </a:endParaRPr>
          </a:p>
          <a:p>
            <a:r>
              <a:rPr lang="en-US" sz="1600" b="1" dirty="0">
                <a:cs typeface="Calibri"/>
              </a:rPr>
              <a:t>Recent changes for the Wellbeing Hub:</a:t>
            </a:r>
            <a:endParaRPr lang="en-US" sz="1600" b="1" dirty="0">
              <a:ea typeface="Calibri"/>
              <a:cs typeface="Calibri"/>
            </a:endParaRPr>
          </a:p>
          <a:p>
            <a:r>
              <a:rPr lang="en-US" sz="1500" dirty="0">
                <a:cs typeface="Calibri"/>
              </a:rPr>
              <a:t>A thank you to LHS' P&amp;C for providing both the Learning and Wellbeing Hubs with ipads to support students with emotional regulation during timeouts</a:t>
            </a:r>
            <a:endParaRPr lang="en-US" sz="1500" dirty="0">
              <a:ea typeface="Calibri"/>
              <a:cs typeface="Calibri"/>
            </a:endParaRPr>
          </a:p>
        </p:txBody>
      </p:sp>
    </p:spTree>
    <p:extLst>
      <p:ext uri="{BB962C8B-B14F-4D97-AF65-F5344CB8AC3E}">
        <p14:creationId xmlns:p14="http://schemas.microsoft.com/office/powerpoint/2010/main" val="352327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F3C1-7F2B-943C-A1CB-1DAC5913B410}"/>
              </a:ext>
            </a:extLst>
          </p:cNvPr>
          <p:cNvSpPr>
            <a:spLocks noGrp="1"/>
          </p:cNvSpPr>
          <p:nvPr>
            <p:ph type="title"/>
          </p:nvPr>
        </p:nvSpPr>
        <p:spPr>
          <a:xfrm>
            <a:off x="139874" y="1827252"/>
            <a:ext cx="2900759" cy="1600200"/>
          </a:xfrm>
        </p:spPr>
        <p:txBody>
          <a:bodyPr vert="horz" lIns="91440" tIns="45720" rIns="91440" bIns="45720" rtlCol="0" anchor="t">
            <a:normAutofit/>
          </a:bodyPr>
          <a:lstStyle/>
          <a:p>
            <a:r>
              <a:rPr lang="en-US" dirty="0">
                <a:latin typeface="Montserrat SemiBold"/>
              </a:rPr>
              <a:t>SSO Role</a:t>
            </a:r>
            <a:br>
              <a:rPr lang="en-US" sz="2800" dirty="0">
                <a:latin typeface="Montserrat SemiBold"/>
              </a:rPr>
            </a:br>
            <a:r>
              <a:rPr lang="en-US" sz="2000" i="1" dirty="0">
                <a:latin typeface="Montserrat SemiBold"/>
              </a:rPr>
              <a:t>Practice Framework</a:t>
            </a:r>
            <a:endParaRPr lang="en-US" sz="2000"/>
          </a:p>
        </p:txBody>
      </p:sp>
      <p:sp>
        <p:nvSpPr>
          <p:cNvPr id="3" name="Content Placeholder 2">
            <a:extLst>
              <a:ext uri="{FF2B5EF4-FFF2-40B4-BE49-F238E27FC236}">
                <a16:creationId xmlns:a16="http://schemas.microsoft.com/office/drawing/2014/main" id="{E4905A16-2160-3D21-071C-C1B7E2E1EB43}"/>
              </a:ext>
            </a:extLst>
          </p:cNvPr>
          <p:cNvSpPr>
            <a:spLocks noGrp="1"/>
          </p:cNvSpPr>
          <p:nvPr>
            <p:ph idx="1"/>
          </p:nvPr>
        </p:nvSpPr>
        <p:spPr/>
        <p:txBody>
          <a:bodyPr vert="horz" lIns="91440" tIns="45720" rIns="91440" bIns="45720" rtlCol="0" anchor="t">
            <a:normAutofit/>
          </a:bodyPr>
          <a:lstStyle/>
          <a:p>
            <a:r>
              <a:rPr lang="en-US">
                <a:latin typeface="Montserrat"/>
              </a:rPr>
              <a:t>Ste</a:t>
            </a:r>
            <a:endParaRPr lang="en-US"/>
          </a:p>
        </p:txBody>
      </p:sp>
      <p:sp>
        <p:nvSpPr>
          <p:cNvPr id="6" name="TextBox 5">
            <a:extLst>
              <a:ext uri="{FF2B5EF4-FFF2-40B4-BE49-F238E27FC236}">
                <a16:creationId xmlns:a16="http://schemas.microsoft.com/office/drawing/2014/main" id="{DDE534F9-CE05-D835-4CC6-73BD168ED737}"/>
              </a:ext>
            </a:extLst>
          </p:cNvPr>
          <p:cNvSpPr txBox="1"/>
          <p:nvPr/>
        </p:nvSpPr>
        <p:spPr>
          <a:xfrm flipV="1">
            <a:off x="6012641" y="3712607"/>
            <a:ext cx="73834" cy="738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id="{8EA381FC-7EC2-D2C8-FB54-40D46CDE5D70}"/>
              </a:ext>
            </a:extLst>
          </p:cNvPr>
          <p:cNvSpPr txBox="1"/>
          <p:nvPr/>
        </p:nvSpPr>
        <p:spPr>
          <a:xfrm>
            <a:off x="3413657" y="363213"/>
            <a:ext cx="5385746"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Strength Based Practice:</a:t>
            </a:r>
            <a:br>
              <a:rPr lang="en-US" sz="3200" b="1" dirty="0">
                <a:cs typeface="Calibri"/>
              </a:rPr>
            </a:br>
            <a:endParaRPr lang="en-US" sz="2400" b="1">
              <a:ea typeface="Calibri"/>
              <a:cs typeface="Calibri"/>
            </a:endParaRPr>
          </a:p>
          <a:p>
            <a:pPr marL="342900" indent="-342900">
              <a:buFont typeface="Calibri"/>
              <a:buChar char="-"/>
            </a:pPr>
            <a:r>
              <a:rPr lang="en-US" sz="2400" dirty="0">
                <a:cs typeface="Calibri"/>
              </a:rPr>
              <a:t>Core Social Work Theory</a:t>
            </a:r>
            <a:endParaRPr lang="en-US" sz="2400" dirty="0">
              <a:ea typeface="Calibri"/>
              <a:cs typeface="Calibri"/>
            </a:endParaRPr>
          </a:p>
          <a:p>
            <a:pPr marL="285750" indent="-285750">
              <a:buFont typeface="Calibri"/>
              <a:buChar char="-"/>
            </a:pPr>
            <a:endParaRPr lang="en-US" sz="2400" dirty="0">
              <a:ea typeface="+mn-lt"/>
              <a:cs typeface="+mn-lt"/>
            </a:endParaRPr>
          </a:p>
          <a:p>
            <a:pPr marL="285750" indent="-285750">
              <a:buFont typeface="Calibri"/>
              <a:buChar char="-"/>
            </a:pPr>
            <a:r>
              <a:rPr lang="en-US" sz="2400" dirty="0">
                <a:ea typeface="+mn-lt"/>
                <a:cs typeface="+mn-lt"/>
              </a:rPr>
              <a:t>Student's self-determination and strengths are </a:t>
            </a:r>
            <a:r>
              <a:rPr lang="en-US" sz="2400" dirty="0" err="1">
                <a:ea typeface="+mn-lt"/>
                <a:cs typeface="+mn-lt"/>
              </a:rPr>
              <a:t>emphasised</a:t>
            </a:r>
            <a:endParaRPr lang="en-US" sz="2400" dirty="0">
              <a:ea typeface="+mn-lt"/>
              <a:cs typeface="+mn-lt"/>
            </a:endParaRPr>
          </a:p>
          <a:p>
            <a:pPr marL="285750" indent="-285750">
              <a:buFont typeface="Calibri"/>
              <a:buChar char="-"/>
            </a:pPr>
            <a:endParaRPr lang="en-US" sz="2400" dirty="0">
              <a:ea typeface="+mn-lt"/>
              <a:cs typeface="+mn-lt"/>
            </a:endParaRPr>
          </a:p>
          <a:p>
            <a:pPr marL="285750" indent="-285750">
              <a:buFont typeface="Calibri"/>
              <a:buChar char="-"/>
            </a:pPr>
            <a:r>
              <a:rPr lang="en-US" sz="2400" dirty="0">
                <a:ea typeface="+mn-lt"/>
                <a:cs typeface="+mn-lt"/>
              </a:rPr>
              <a:t>Students are viewed as resourceful and resilient in the face of setbacks</a:t>
            </a:r>
            <a:endParaRPr lang="en-US" sz="2400" dirty="0">
              <a:ea typeface="Calibri"/>
              <a:cs typeface="Calibri"/>
            </a:endParaRPr>
          </a:p>
          <a:p>
            <a:pPr marL="285750" indent="-285750">
              <a:buFont typeface="Calibri"/>
              <a:buChar char="-"/>
            </a:pPr>
            <a:endParaRPr lang="en-US" sz="2400" dirty="0">
              <a:ea typeface="+mn-lt"/>
              <a:cs typeface="+mn-lt"/>
            </a:endParaRPr>
          </a:p>
          <a:p>
            <a:pPr marL="285750" indent="-285750">
              <a:buFont typeface="Calibri"/>
              <a:buChar char="-"/>
            </a:pPr>
            <a:r>
              <a:rPr lang="en-US" sz="2400" dirty="0">
                <a:ea typeface="+mn-lt"/>
                <a:cs typeface="+mn-lt"/>
              </a:rPr>
              <a:t>Strengthens and expands on characteristics that are already present in students</a:t>
            </a:r>
            <a:br>
              <a:rPr lang="en-US" sz="2400" dirty="0">
                <a:ea typeface="+mn-lt"/>
                <a:cs typeface="+mn-lt"/>
              </a:rPr>
            </a:br>
            <a:endParaRPr lang="en-US" sz="2400" dirty="0">
              <a:ea typeface="Calibri" panose="020F0502020204030204"/>
              <a:cs typeface="Calibri"/>
            </a:endParaRPr>
          </a:p>
          <a:p>
            <a:pPr marL="285750" indent="-285750">
              <a:buFont typeface="Calibri"/>
              <a:buChar char="-"/>
            </a:pPr>
            <a:r>
              <a:rPr lang="en-US" sz="2400" dirty="0">
                <a:ea typeface="Calibri" panose="020F0502020204030204"/>
                <a:cs typeface="Calibri"/>
              </a:rPr>
              <a:t>Considers the individual goals of the student</a:t>
            </a:r>
          </a:p>
        </p:txBody>
      </p:sp>
    </p:spTree>
    <p:extLst>
      <p:ext uri="{BB962C8B-B14F-4D97-AF65-F5344CB8AC3E}">
        <p14:creationId xmlns:p14="http://schemas.microsoft.com/office/powerpoint/2010/main" val="3584867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905A16-2160-3D21-071C-C1B7E2E1EB43}"/>
              </a:ext>
            </a:extLst>
          </p:cNvPr>
          <p:cNvSpPr>
            <a:spLocks noGrp="1"/>
          </p:cNvSpPr>
          <p:nvPr>
            <p:ph idx="1"/>
          </p:nvPr>
        </p:nvSpPr>
        <p:spPr/>
        <p:txBody>
          <a:bodyPr vert="horz" lIns="91440" tIns="45720" rIns="91440" bIns="45720" rtlCol="0" anchor="t">
            <a:normAutofit/>
          </a:bodyPr>
          <a:lstStyle/>
          <a:p>
            <a:r>
              <a:rPr lang="en-US">
                <a:latin typeface="Montserrat"/>
              </a:rPr>
              <a:t>Ste</a:t>
            </a:r>
            <a:endParaRPr lang="en-US"/>
          </a:p>
        </p:txBody>
      </p:sp>
      <p:sp>
        <p:nvSpPr>
          <p:cNvPr id="6" name="TextBox 5">
            <a:extLst>
              <a:ext uri="{FF2B5EF4-FFF2-40B4-BE49-F238E27FC236}">
                <a16:creationId xmlns:a16="http://schemas.microsoft.com/office/drawing/2014/main" id="{DDE534F9-CE05-D835-4CC6-73BD168ED737}"/>
              </a:ext>
            </a:extLst>
          </p:cNvPr>
          <p:cNvSpPr txBox="1"/>
          <p:nvPr/>
        </p:nvSpPr>
        <p:spPr>
          <a:xfrm flipV="1">
            <a:off x="6012641" y="3712607"/>
            <a:ext cx="73834" cy="738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0" name="Title 9">
            <a:extLst>
              <a:ext uri="{FF2B5EF4-FFF2-40B4-BE49-F238E27FC236}">
                <a16:creationId xmlns:a16="http://schemas.microsoft.com/office/drawing/2014/main" id="{B1649FB8-8FEF-F989-2445-B3AC8419F42A}"/>
              </a:ext>
            </a:extLst>
          </p:cNvPr>
          <p:cNvSpPr>
            <a:spLocks noGrp="1"/>
          </p:cNvSpPr>
          <p:nvPr>
            <p:ph type="title"/>
          </p:nvPr>
        </p:nvSpPr>
        <p:spPr>
          <a:xfrm>
            <a:off x="310664" y="1142731"/>
            <a:ext cx="2573434" cy="1974011"/>
          </a:xfrm>
        </p:spPr>
        <p:txBody>
          <a:bodyPr>
            <a:normAutofit/>
          </a:bodyPr>
          <a:lstStyle/>
          <a:p>
            <a:r>
              <a:rPr lang="en-US" dirty="0">
                <a:latin typeface="Montserrat SemiBold"/>
              </a:rPr>
              <a:t>Mental Health First Aid Training</a:t>
            </a:r>
          </a:p>
        </p:txBody>
      </p:sp>
      <p:sp>
        <p:nvSpPr>
          <p:cNvPr id="4" name="TextBox 3">
            <a:extLst>
              <a:ext uri="{FF2B5EF4-FFF2-40B4-BE49-F238E27FC236}">
                <a16:creationId xmlns:a16="http://schemas.microsoft.com/office/drawing/2014/main" id="{645372A8-25E3-61DC-AE03-32093E9F2929}"/>
              </a:ext>
            </a:extLst>
          </p:cNvPr>
          <p:cNvSpPr txBox="1"/>
          <p:nvPr/>
        </p:nvSpPr>
        <p:spPr>
          <a:xfrm>
            <a:off x="3489857" y="327030"/>
            <a:ext cx="550004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Calibri"/>
                <a:cs typeface="Calibri"/>
              </a:rPr>
              <a:t>MHFA considers:</a:t>
            </a:r>
            <a:endParaRPr lang="en-US" sz="1600" b="1">
              <a:ea typeface="Calibri"/>
              <a:cs typeface="Calibri"/>
            </a:endParaRPr>
          </a:p>
          <a:p>
            <a:pPr marL="457200" indent="-457200">
              <a:buFont typeface="Calibri"/>
              <a:buChar char="-"/>
            </a:pPr>
            <a:r>
              <a:rPr lang="en-US" sz="1600" dirty="0">
                <a:ea typeface="+mn-lt"/>
                <a:cs typeface="+mn-lt"/>
              </a:rPr>
              <a:t>Early Intervention</a:t>
            </a:r>
          </a:p>
          <a:p>
            <a:pPr marL="457200" indent="-457200">
              <a:buFont typeface="Calibri"/>
              <a:buChar char="-"/>
            </a:pPr>
            <a:r>
              <a:rPr lang="en-US" sz="1600" dirty="0">
                <a:ea typeface="+mn-lt"/>
                <a:cs typeface="+mn-lt"/>
              </a:rPr>
              <a:t>Encouraging Help Seeking </a:t>
            </a:r>
            <a:r>
              <a:rPr lang="en-US" sz="1600" err="1">
                <a:ea typeface="+mn-lt"/>
                <a:cs typeface="+mn-lt"/>
              </a:rPr>
              <a:t>Behaviours</a:t>
            </a:r>
            <a:endParaRPr lang="en-US" sz="1600">
              <a:ea typeface="+mn-lt"/>
              <a:cs typeface="+mn-lt"/>
            </a:endParaRPr>
          </a:p>
          <a:p>
            <a:pPr marL="457200" indent="-457200">
              <a:buFont typeface="Calibri"/>
              <a:buChar char="-"/>
            </a:pPr>
            <a:r>
              <a:rPr lang="en-US" sz="1600" dirty="0">
                <a:ea typeface="+mn-lt"/>
                <a:cs typeface="+mn-lt"/>
              </a:rPr>
              <a:t>Responding to a Crisis</a:t>
            </a:r>
          </a:p>
          <a:p>
            <a:pPr marL="457200" indent="-457200">
              <a:buFont typeface="Calibri"/>
              <a:buChar char="-"/>
            </a:pPr>
            <a:r>
              <a:rPr lang="en-US" sz="1600" dirty="0">
                <a:ea typeface="+mn-lt"/>
                <a:cs typeface="+mn-lt"/>
              </a:rPr>
              <a:t>Reducing Stigma</a:t>
            </a:r>
          </a:p>
          <a:p>
            <a:pPr marL="457200" indent="-457200">
              <a:buFont typeface="Calibri"/>
              <a:buChar char="-"/>
            </a:pPr>
            <a:endParaRPr lang="en-US" sz="1600" dirty="0">
              <a:ea typeface="+mn-lt"/>
              <a:cs typeface="+mn-lt"/>
            </a:endParaRPr>
          </a:p>
          <a:p>
            <a:r>
              <a:rPr lang="en-US" sz="1600" b="1" dirty="0">
                <a:ea typeface="Calibri"/>
                <a:cs typeface="Calibri"/>
              </a:rPr>
              <a:t>MHFA Training Encompasses:</a:t>
            </a:r>
            <a:endParaRPr lang="en-US" sz="1600" b="1">
              <a:ea typeface="Calibri"/>
              <a:cs typeface="Calibri"/>
            </a:endParaRPr>
          </a:p>
          <a:p>
            <a:pPr marL="285750" indent="-285750">
              <a:buFont typeface="Calibri"/>
              <a:buChar char="-"/>
            </a:pPr>
            <a:r>
              <a:rPr lang="en-US" sz="1600" err="1">
                <a:ea typeface="Calibri" panose="020F0502020204030204"/>
                <a:cs typeface="Calibri"/>
              </a:rPr>
              <a:t>Recognising</a:t>
            </a:r>
            <a:r>
              <a:rPr lang="en-US" sz="1600" dirty="0">
                <a:ea typeface="Calibri"/>
                <a:cs typeface="Calibri"/>
              </a:rPr>
              <a:t> the signs and symptoms of mental health problems</a:t>
            </a:r>
            <a:endParaRPr lang="en-US" sz="1600">
              <a:ea typeface="Calibri"/>
              <a:cs typeface="Calibri"/>
            </a:endParaRPr>
          </a:p>
          <a:p>
            <a:pPr marL="285750" indent="-285750">
              <a:buFont typeface="Calibri"/>
              <a:buChar char="-"/>
            </a:pPr>
            <a:r>
              <a:rPr lang="en-US" sz="1600" dirty="0">
                <a:ea typeface="Calibri"/>
                <a:cs typeface="Calibri"/>
              </a:rPr>
              <a:t>Use an evidence-based action plan to initiate a mental health first aid conversation </a:t>
            </a:r>
            <a:endParaRPr lang="en-US" sz="1600">
              <a:ea typeface="Calibri"/>
              <a:cs typeface="Calibri"/>
            </a:endParaRPr>
          </a:p>
          <a:p>
            <a:pPr marL="285750" indent="-285750">
              <a:buFont typeface="Calibri"/>
              <a:buChar char="-"/>
            </a:pPr>
            <a:r>
              <a:rPr lang="en-US" sz="1600" dirty="0">
                <a:ea typeface="Calibri"/>
                <a:cs typeface="Calibri"/>
              </a:rPr>
              <a:t>Knowing the barriers to help-seeking and how to overcome these </a:t>
            </a:r>
            <a:endParaRPr lang="en-US" sz="1600">
              <a:ea typeface="Calibri"/>
              <a:cs typeface="Calibri"/>
            </a:endParaRPr>
          </a:p>
          <a:p>
            <a:pPr marL="285750" indent="-285750">
              <a:buFont typeface="Calibri"/>
              <a:buChar char="-"/>
            </a:pPr>
            <a:r>
              <a:rPr lang="en-US" sz="1600" dirty="0">
                <a:ea typeface="Calibri"/>
                <a:cs typeface="Calibri"/>
              </a:rPr>
              <a:t>Assess for a range of crisis situations and provide initial support </a:t>
            </a:r>
            <a:endParaRPr lang="en-US" sz="1600">
              <a:ea typeface="Calibri"/>
              <a:cs typeface="Calibri"/>
            </a:endParaRPr>
          </a:p>
          <a:p>
            <a:pPr marL="285750" indent="-285750">
              <a:buFont typeface="Calibri"/>
              <a:buChar char="-"/>
            </a:pPr>
            <a:r>
              <a:rPr lang="en-US" sz="1600" dirty="0">
                <a:ea typeface="Calibri"/>
                <a:cs typeface="Calibri"/>
              </a:rPr>
              <a:t>Understand the prevalence and impact of mental illnesses, risk factors and treatments and supports available </a:t>
            </a:r>
            <a:endParaRPr lang="en-US" sz="1600">
              <a:ea typeface="Calibri"/>
              <a:cs typeface="Calibri"/>
            </a:endParaRPr>
          </a:p>
          <a:p>
            <a:pPr marL="285750" indent="-285750">
              <a:buFont typeface="Calibri"/>
              <a:buChar char="-"/>
            </a:pPr>
            <a:endParaRPr lang="en-US" sz="1600" dirty="0">
              <a:ea typeface="Calibri"/>
              <a:cs typeface="Calibri"/>
            </a:endParaRPr>
          </a:p>
          <a:p>
            <a:r>
              <a:rPr lang="en-US" sz="1600" b="1" dirty="0">
                <a:ea typeface="Calibri"/>
                <a:cs typeface="Calibri"/>
              </a:rPr>
              <a:t>Mental Health and Crisis includes in MHFA:</a:t>
            </a:r>
            <a:endParaRPr lang="en-US" sz="1600" dirty="0">
              <a:ea typeface="Calibri"/>
              <a:cs typeface="Calibri"/>
            </a:endParaRPr>
          </a:p>
          <a:p>
            <a:pPr marL="285750" indent="-285750">
              <a:buFont typeface="Calibri"/>
              <a:buChar char="-"/>
            </a:pPr>
            <a:r>
              <a:rPr lang="en-US" sz="1600" dirty="0">
                <a:ea typeface="+mn-lt"/>
                <a:cs typeface="+mn-lt"/>
              </a:rPr>
              <a:t>Depression</a:t>
            </a:r>
            <a:endParaRPr lang="en-US" sz="1600" dirty="0">
              <a:ea typeface="Calibri"/>
              <a:cs typeface="Calibri"/>
            </a:endParaRPr>
          </a:p>
          <a:p>
            <a:pPr marL="285750" indent="-285750">
              <a:buFont typeface="Calibri"/>
              <a:buChar char="-"/>
            </a:pPr>
            <a:r>
              <a:rPr lang="en-US" sz="1600" dirty="0">
                <a:ea typeface="+mn-lt"/>
                <a:cs typeface="+mn-lt"/>
              </a:rPr>
              <a:t>Anxiety and Panic attacks</a:t>
            </a:r>
            <a:endParaRPr lang="en-US" sz="1600" dirty="0">
              <a:ea typeface="Calibri"/>
              <a:cs typeface="Calibri"/>
            </a:endParaRPr>
          </a:p>
          <a:p>
            <a:pPr marL="285750" indent="-285750">
              <a:buFont typeface="Calibri"/>
              <a:buChar char="-"/>
            </a:pPr>
            <a:r>
              <a:rPr lang="en-US" sz="1600" dirty="0">
                <a:ea typeface="+mn-lt"/>
                <a:cs typeface="+mn-lt"/>
              </a:rPr>
              <a:t>Psychosis</a:t>
            </a:r>
            <a:endParaRPr lang="en-US" sz="1600">
              <a:ea typeface="Calibri"/>
              <a:cs typeface="Calibri"/>
            </a:endParaRPr>
          </a:p>
          <a:p>
            <a:pPr marL="285750" indent="-285750">
              <a:buFont typeface="Calibri"/>
              <a:buChar char="-"/>
            </a:pPr>
            <a:r>
              <a:rPr lang="en-US" sz="1600" dirty="0">
                <a:ea typeface="+mn-lt"/>
                <a:cs typeface="+mn-lt"/>
              </a:rPr>
              <a:t>Substance use problems</a:t>
            </a:r>
            <a:endParaRPr lang="en-US" sz="1600">
              <a:ea typeface="Calibri"/>
              <a:cs typeface="Calibri"/>
            </a:endParaRPr>
          </a:p>
          <a:p>
            <a:pPr marL="285750" indent="-285750">
              <a:buFont typeface="Calibri"/>
              <a:buChar char="-"/>
            </a:pPr>
            <a:r>
              <a:rPr lang="en-US" sz="1600" dirty="0">
                <a:ea typeface="+mn-lt"/>
                <a:cs typeface="+mn-lt"/>
              </a:rPr>
              <a:t>Suicidal thoughts and </a:t>
            </a:r>
            <a:r>
              <a:rPr lang="en-US" sz="1600" dirty="0" err="1">
                <a:ea typeface="+mn-lt"/>
                <a:cs typeface="+mn-lt"/>
              </a:rPr>
              <a:t>behaviours</a:t>
            </a:r>
            <a:r>
              <a:rPr lang="en-US" sz="1600" dirty="0">
                <a:ea typeface="+mn-lt"/>
                <a:cs typeface="+mn-lt"/>
              </a:rPr>
              <a:t> and Non-suicidal self-injury</a:t>
            </a:r>
            <a:endParaRPr lang="en-US" sz="1600" dirty="0" err="1">
              <a:ea typeface="Calibri"/>
              <a:cs typeface="Calibri"/>
            </a:endParaRPr>
          </a:p>
          <a:p>
            <a:pPr marL="285750" indent="-285750">
              <a:buFont typeface="Calibri"/>
              <a:buChar char="-"/>
            </a:pPr>
            <a:r>
              <a:rPr lang="en-US" sz="1600" dirty="0">
                <a:ea typeface="+mn-lt"/>
                <a:cs typeface="+mn-lt"/>
              </a:rPr>
              <a:t>Traumatic events</a:t>
            </a:r>
            <a:endParaRPr lang="en-US" sz="1600" dirty="0">
              <a:ea typeface="Calibri" panose="020F0502020204030204"/>
              <a:cs typeface="Calibri" panose="020F0502020204030204"/>
            </a:endParaRPr>
          </a:p>
        </p:txBody>
      </p:sp>
      <p:sp>
        <p:nvSpPr>
          <p:cNvPr id="11" name="Text Placeholder 3">
            <a:extLst>
              <a:ext uri="{FF2B5EF4-FFF2-40B4-BE49-F238E27FC236}">
                <a16:creationId xmlns:a16="http://schemas.microsoft.com/office/drawing/2014/main" id="{E9205FFC-B219-A684-008A-CABF13FED137}"/>
              </a:ext>
            </a:extLst>
          </p:cNvPr>
          <p:cNvSpPr>
            <a:spLocks noGrp="1"/>
          </p:cNvSpPr>
          <p:nvPr>
            <p:ph type="body" sz="half" idx="2"/>
          </p:nvPr>
        </p:nvSpPr>
        <p:spPr>
          <a:xfrm>
            <a:off x="316175" y="3192463"/>
            <a:ext cx="2583259" cy="1284288"/>
          </a:xfrm>
        </p:spPr>
        <p:txBody>
          <a:bodyPr vert="horz" lIns="91440" tIns="45720" rIns="91440" bIns="45720" rtlCol="0" anchor="t">
            <a:normAutofit/>
          </a:bodyPr>
          <a:lstStyle/>
          <a:p>
            <a:r>
              <a:rPr lang="en-US" sz="1400" i="1" dirty="0">
                <a:latin typeface="Montserrat"/>
              </a:rPr>
              <a:t>Mental Health First Aid Training and Youth Mental Health First Aid Training is available to any adult</a:t>
            </a:r>
          </a:p>
        </p:txBody>
      </p:sp>
    </p:spTree>
    <p:extLst>
      <p:ext uri="{BB962C8B-B14F-4D97-AF65-F5344CB8AC3E}">
        <p14:creationId xmlns:p14="http://schemas.microsoft.com/office/powerpoint/2010/main" val="218315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9D01-E332-BB49-BAC5-7367AFEB62D1}"/>
              </a:ext>
            </a:extLst>
          </p:cNvPr>
          <p:cNvSpPr>
            <a:spLocks noGrp="1"/>
          </p:cNvSpPr>
          <p:nvPr>
            <p:ph type="title"/>
          </p:nvPr>
        </p:nvSpPr>
        <p:spPr>
          <a:xfrm>
            <a:off x="623888" y="1218367"/>
            <a:ext cx="7886700" cy="2801876"/>
          </a:xfrm>
        </p:spPr>
        <p:txBody>
          <a:bodyPr/>
          <a:lstStyle/>
          <a:p>
            <a:pPr algn="ctr"/>
            <a:r>
              <a:rPr lang="en-US">
                <a:latin typeface="Montserrat SemiBold"/>
              </a:rPr>
              <a:t>Supporting Student Wellbeing</a:t>
            </a:r>
            <a:endParaRPr lang="en-US"/>
          </a:p>
        </p:txBody>
      </p:sp>
      <p:sp>
        <p:nvSpPr>
          <p:cNvPr id="3" name="Text Placeholder 2">
            <a:extLst>
              <a:ext uri="{FF2B5EF4-FFF2-40B4-BE49-F238E27FC236}">
                <a16:creationId xmlns:a16="http://schemas.microsoft.com/office/drawing/2014/main" id="{007685B4-02BB-9041-BCED-35B2B2D852E0}"/>
              </a:ext>
            </a:extLst>
          </p:cNvPr>
          <p:cNvSpPr>
            <a:spLocks noGrp="1"/>
          </p:cNvSpPr>
          <p:nvPr>
            <p:ph type="body" idx="1"/>
          </p:nvPr>
        </p:nvSpPr>
        <p:spPr>
          <a:xfrm>
            <a:off x="623888" y="4327974"/>
            <a:ext cx="7886700" cy="646980"/>
          </a:xfrm>
        </p:spPr>
        <p:txBody>
          <a:bodyPr vert="horz" lIns="91440" tIns="45720" rIns="91440" bIns="45720" rtlCol="0" anchor="t">
            <a:normAutofit fontScale="77500" lnSpcReduction="20000"/>
          </a:bodyPr>
          <a:lstStyle/>
          <a:p>
            <a:r>
              <a:rPr lang="en-US" dirty="0">
                <a:latin typeface="Montserrat"/>
              </a:rPr>
              <a:t>Wednesday 3rd April 2024</a:t>
            </a:r>
            <a:endParaRPr lang="en-US" dirty="0"/>
          </a:p>
          <a:p>
            <a:r>
              <a:rPr lang="en-US" dirty="0">
                <a:latin typeface="Montserrat"/>
              </a:rPr>
              <a:t>5pm-6pm </a:t>
            </a:r>
            <a:endParaRPr lang="en-US" dirty="0"/>
          </a:p>
        </p:txBody>
      </p:sp>
    </p:spTree>
    <p:extLst>
      <p:ext uri="{BB962C8B-B14F-4D97-AF65-F5344CB8AC3E}">
        <p14:creationId xmlns:p14="http://schemas.microsoft.com/office/powerpoint/2010/main" val="184866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9913-B8EA-B541-B0B2-06CA3465252C}"/>
              </a:ext>
            </a:extLst>
          </p:cNvPr>
          <p:cNvSpPr>
            <a:spLocks noGrp="1"/>
          </p:cNvSpPr>
          <p:nvPr>
            <p:ph type="ctrTitle"/>
          </p:nvPr>
        </p:nvSpPr>
        <p:spPr>
          <a:xfrm>
            <a:off x="685800" y="186900"/>
            <a:ext cx="7772400" cy="3323063"/>
          </a:xfrm>
        </p:spPr>
        <p:txBody>
          <a:bodyPr>
            <a:normAutofit fontScale="90000"/>
          </a:bodyPr>
          <a:lstStyle/>
          <a:p>
            <a:br>
              <a:rPr lang="en-US" dirty="0">
                <a:latin typeface="Montserrat SemiBold"/>
              </a:rPr>
            </a:br>
            <a:br>
              <a:rPr lang="en-US" dirty="0">
                <a:latin typeface="Montserrat SemiBold"/>
              </a:rPr>
            </a:br>
            <a:br>
              <a:rPr lang="en-US" dirty="0">
                <a:latin typeface="Montserrat SemiBold"/>
              </a:rPr>
            </a:br>
            <a:r>
              <a:rPr lang="en-US" dirty="0">
                <a:latin typeface="Montserrat SemiBold"/>
              </a:rPr>
              <a:t>The Resilience Project</a:t>
            </a:r>
            <a:br>
              <a:rPr lang="en-US" dirty="0">
                <a:latin typeface="Montserrat SemiBold"/>
              </a:rPr>
            </a:br>
            <a:r>
              <a:rPr lang="en-US" dirty="0">
                <a:latin typeface="Montserrat SemiBold"/>
              </a:rPr>
              <a:t>- LHS journey commenced 2021</a:t>
            </a:r>
            <a:endParaRPr lang="en-US" dirty="0"/>
          </a:p>
        </p:txBody>
      </p:sp>
      <p:sp>
        <p:nvSpPr>
          <p:cNvPr id="3" name="Subtitle 2">
            <a:extLst>
              <a:ext uri="{FF2B5EF4-FFF2-40B4-BE49-F238E27FC236}">
                <a16:creationId xmlns:a16="http://schemas.microsoft.com/office/drawing/2014/main" id="{98D849A1-BE3F-914F-B9B5-2BA8821C07FA}"/>
              </a:ext>
            </a:extLst>
          </p:cNvPr>
          <p:cNvSpPr>
            <a:spLocks noGrp="1"/>
          </p:cNvSpPr>
          <p:nvPr>
            <p:ph type="subTitle" idx="1"/>
          </p:nvPr>
        </p:nvSpPr>
        <p:spPr/>
        <p:txBody>
          <a:bodyPr vert="horz" lIns="91440" tIns="45720" rIns="91440" bIns="45720" rtlCol="0" anchor="t">
            <a:normAutofit fontScale="62500" lnSpcReduction="20000"/>
          </a:bodyPr>
          <a:lstStyle/>
          <a:p>
            <a:r>
              <a:rPr lang="en-US" dirty="0">
                <a:latin typeface="Montserrat"/>
              </a:rPr>
              <a:t>Founder Hugh Van Cuylenburg</a:t>
            </a:r>
          </a:p>
          <a:p>
            <a:r>
              <a:rPr lang="en-US" dirty="0">
                <a:latin typeface="Montserrat"/>
              </a:rPr>
              <a:t>GEM</a:t>
            </a:r>
          </a:p>
          <a:p>
            <a:pPr marL="342900" indent="-342900" algn="l">
              <a:buChar char="•"/>
            </a:pPr>
            <a:r>
              <a:rPr lang="en-US" dirty="0">
                <a:latin typeface="Montserrat"/>
              </a:rPr>
              <a:t>Gratitude (noticing positives around us)</a:t>
            </a:r>
          </a:p>
          <a:p>
            <a:pPr marL="342900" indent="-342900" algn="l">
              <a:buChar char="•"/>
            </a:pPr>
            <a:r>
              <a:rPr lang="en-US" dirty="0">
                <a:latin typeface="Montserrat"/>
              </a:rPr>
              <a:t>Empathy (being kind to others)</a:t>
            </a:r>
          </a:p>
          <a:p>
            <a:pPr marL="342900" indent="-342900" algn="l">
              <a:buChar char="•"/>
            </a:pPr>
            <a:r>
              <a:rPr lang="en-US" dirty="0">
                <a:latin typeface="Montserrat"/>
              </a:rPr>
              <a:t>Mindfulness ( remain present in the moment, slow down and feel calm)</a:t>
            </a:r>
          </a:p>
        </p:txBody>
      </p:sp>
    </p:spTree>
    <p:extLst>
      <p:ext uri="{BB962C8B-B14F-4D97-AF65-F5344CB8AC3E}">
        <p14:creationId xmlns:p14="http://schemas.microsoft.com/office/powerpoint/2010/main" val="3904765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09A7-DA56-1614-FAD1-05B2C433BE70}"/>
              </a:ext>
            </a:extLst>
          </p:cNvPr>
          <p:cNvSpPr>
            <a:spLocks noGrp="1"/>
          </p:cNvSpPr>
          <p:nvPr>
            <p:ph type="title"/>
          </p:nvPr>
        </p:nvSpPr>
        <p:spPr/>
        <p:txBody>
          <a:bodyPr/>
          <a:lstStyle/>
          <a:p>
            <a:pPr algn="ctr"/>
            <a:r>
              <a:rPr lang="en-US">
                <a:latin typeface="Montserrat SemiBold"/>
              </a:rPr>
              <a:t>Meet Hugh Van Cuylenburg</a:t>
            </a:r>
            <a:endParaRPr lang="en-US"/>
          </a:p>
        </p:txBody>
      </p:sp>
      <p:sp>
        <p:nvSpPr>
          <p:cNvPr id="3" name="Content Placeholder 2">
            <a:extLst>
              <a:ext uri="{FF2B5EF4-FFF2-40B4-BE49-F238E27FC236}">
                <a16:creationId xmlns:a16="http://schemas.microsoft.com/office/drawing/2014/main" id="{137B0A90-CB76-4AE3-B23D-17D09466E9F3}"/>
              </a:ext>
            </a:extLst>
          </p:cNvPr>
          <p:cNvSpPr>
            <a:spLocks noGrp="1"/>
          </p:cNvSpPr>
          <p:nvPr>
            <p:ph idx="1"/>
          </p:nvPr>
        </p:nvSpPr>
        <p:spPr/>
        <p:txBody>
          <a:bodyPr vert="horz" lIns="91440" tIns="45720" rIns="91440" bIns="45720" rtlCol="0" anchor="t">
            <a:normAutofit/>
          </a:bodyPr>
          <a:lstStyle/>
          <a:p>
            <a:r>
              <a:rPr lang="en-US">
                <a:latin typeface="Montserrat"/>
              </a:rPr>
              <a:t>Video Link Here</a:t>
            </a:r>
            <a:endParaRPr lang="en-US"/>
          </a:p>
        </p:txBody>
      </p:sp>
      <p:pic>
        <p:nvPicPr>
          <p:cNvPr id="4" name="Online Media 3" title="Meet Hugh VC">
            <a:hlinkClick r:id="" action="ppaction://media"/>
            <a:extLst>
              <a:ext uri="{FF2B5EF4-FFF2-40B4-BE49-F238E27FC236}">
                <a16:creationId xmlns:a16="http://schemas.microsoft.com/office/drawing/2014/main" id="{4432D679-CF36-D5D8-4EE5-340837BEEEF3}"/>
              </a:ext>
            </a:extLst>
          </p:cNvPr>
          <p:cNvPicPr>
            <a:picLocks noRot="1" noChangeAspect="1"/>
          </p:cNvPicPr>
          <p:nvPr>
            <a:videoFile r:link="rId1"/>
          </p:nvPr>
        </p:nvPicPr>
        <p:blipFill>
          <a:blip r:embed="rId3"/>
          <a:stretch>
            <a:fillRect/>
          </a:stretch>
        </p:blipFill>
        <p:spPr>
          <a:xfrm>
            <a:off x="729130" y="1707403"/>
            <a:ext cx="7829176" cy="4438276"/>
          </a:xfrm>
          <a:prstGeom prst="rect">
            <a:avLst/>
          </a:prstGeom>
        </p:spPr>
      </p:pic>
    </p:spTree>
    <p:extLst>
      <p:ext uri="{BB962C8B-B14F-4D97-AF65-F5344CB8AC3E}">
        <p14:creationId xmlns:p14="http://schemas.microsoft.com/office/powerpoint/2010/main" val="299938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AAE9-6857-4C8E-91CD-1FD34234A7BC}"/>
              </a:ext>
            </a:extLst>
          </p:cNvPr>
          <p:cNvSpPr>
            <a:spLocks noGrp="1"/>
          </p:cNvSpPr>
          <p:nvPr>
            <p:ph type="ctrTitle"/>
          </p:nvPr>
        </p:nvSpPr>
        <p:spPr/>
        <p:txBody>
          <a:bodyPr>
            <a:normAutofit fontScale="90000"/>
          </a:bodyPr>
          <a:lstStyle/>
          <a:p>
            <a:r>
              <a:rPr lang="en-US" dirty="0">
                <a:latin typeface="Montserrat SemiBold"/>
              </a:rPr>
              <a:t>Activity. Expressing Gratitude</a:t>
            </a:r>
            <a:endParaRPr lang="en-US" dirty="0"/>
          </a:p>
        </p:txBody>
      </p:sp>
      <p:sp>
        <p:nvSpPr>
          <p:cNvPr id="3" name="Subtitle 2">
            <a:extLst>
              <a:ext uri="{FF2B5EF4-FFF2-40B4-BE49-F238E27FC236}">
                <a16:creationId xmlns:a16="http://schemas.microsoft.com/office/drawing/2014/main" id="{FD2E4F06-6FA2-4635-9782-0AC8594114D7}"/>
              </a:ext>
            </a:extLst>
          </p:cNvPr>
          <p:cNvSpPr>
            <a:spLocks noGrp="1"/>
          </p:cNvSpPr>
          <p:nvPr>
            <p:ph type="subTitle" idx="1"/>
          </p:nvPr>
        </p:nvSpPr>
        <p:spPr/>
        <p:txBody>
          <a:bodyPr vert="horz" lIns="91440" tIns="45720" rIns="91440" bIns="45720" rtlCol="0" anchor="t">
            <a:normAutofit fontScale="92500"/>
          </a:bodyPr>
          <a:lstStyle/>
          <a:p>
            <a:r>
              <a:rPr lang="en-US" dirty="0">
                <a:latin typeface="Montserrat"/>
              </a:rPr>
              <a:t>This was completed by Year 8. </a:t>
            </a:r>
            <a:r>
              <a:rPr lang="en-US" dirty="0">
                <a:solidFill>
                  <a:srgbClr val="FF0000"/>
                </a:solidFill>
                <a:latin typeface="Montserrat"/>
              </a:rPr>
              <a:t>Snowball Fight</a:t>
            </a:r>
            <a:r>
              <a:rPr lang="en-US" dirty="0">
                <a:latin typeface="Montserrat"/>
              </a:rPr>
              <a:t>. Get in a circle. Throw the pieces of paper at each other. When I say stop pick up a piece of paper near you and write something positive about the person whose name is on the paper.</a:t>
            </a:r>
            <a:endParaRPr lang="en-US" dirty="0"/>
          </a:p>
        </p:txBody>
      </p:sp>
    </p:spTree>
    <p:extLst>
      <p:ext uri="{BB962C8B-B14F-4D97-AF65-F5344CB8AC3E}">
        <p14:creationId xmlns:p14="http://schemas.microsoft.com/office/powerpoint/2010/main" val="254647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1A0E-D013-AC19-2A8B-A68DB10AB8CF}"/>
              </a:ext>
            </a:extLst>
          </p:cNvPr>
          <p:cNvSpPr>
            <a:spLocks noGrp="1"/>
          </p:cNvSpPr>
          <p:nvPr>
            <p:ph type="ctrTitle"/>
          </p:nvPr>
        </p:nvSpPr>
        <p:spPr>
          <a:xfrm>
            <a:off x="685800" y="2235200"/>
            <a:ext cx="7772400" cy="2387600"/>
          </a:xfrm>
        </p:spPr>
        <p:txBody>
          <a:bodyPr>
            <a:normAutofit fontScale="90000"/>
          </a:bodyPr>
          <a:lstStyle/>
          <a:p>
            <a:r>
              <a:rPr lang="en-US"/>
              <a:t>MOBILE PHONES, SOCIAL MEDIA</a:t>
            </a:r>
            <a:br>
              <a:rPr lang="en-US"/>
            </a:br>
            <a:r>
              <a:rPr lang="en-US"/>
              <a:t>and</a:t>
            </a:r>
            <a:br>
              <a:rPr lang="en-US"/>
            </a:br>
            <a:r>
              <a:rPr lang="en-US"/>
              <a:t>NAVIGATING THE CYBERSPACE</a:t>
            </a:r>
          </a:p>
        </p:txBody>
      </p:sp>
    </p:spTree>
    <p:extLst>
      <p:ext uri="{BB962C8B-B14F-4D97-AF65-F5344CB8AC3E}">
        <p14:creationId xmlns:p14="http://schemas.microsoft.com/office/powerpoint/2010/main" val="115110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D892-6673-8D94-D58F-68EA1BE05ED8}"/>
              </a:ext>
            </a:extLst>
          </p:cNvPr>
          <p:cNvSpPr>
            <a:spLocks noGrp="1"/>
          </p:cNvSpPr>
          <p:nvPr>
            <p:ph type="title"/>
          </p:nvPr>
        </p:nvSpPr>
        <p:spPr>
          <a:xfrm>
            <a:off x="552450" y="142876"/>
            <a:ext cx="8453206" cy="1325563"/>
          </a:xfrm>
        </p:spPr>
        <p:txBody>
          <a:bodyPr>
            <a:normAutofit/>
          </a:bodyPr>
          <a:lstStyle/>
          <a:p>
            <a:r>
              <a:rPr lang="en-AU" sz="4000" dirty="0">
                <a:latin typeface="Montserrat SemiBold"/>
              </a:rPr>
              <a:t>LHS Mobile Phone Policy</a:t>
            </a:r>
          </a:p>
        </p:txBody>
      </p:sp>
      <p:pic>
        <p:nvPicPr>
          <p:cNvPr id="3" name="Picture 2" descr="A document with text on it&#10;&#10;Description automatically generated">
            <a:extLst>
              <a:ext uri="{FF2B5EF4-FFF2-40B4-BE49-F238E27FC236}">
                <a16:creationId xmlns:a16="http://schemas.microsoft.com/office/drawing/2014/main" id="{9868F888-F854-2ECB-B989-9C9B779A27D5}"/>
              </a:ext>
            </a:extLst>
          </p:cNvPr>
          <p:cNvPicPr>
            <a:picLocks noChangeAspect="1"/>
          </p:cNvPicPr>
          <p:nvPr/>
        </p:nvPicPr>
        <p:blipFill>
          <a:blip r:embed="rId2"/>
          <a:stretch>
            <a:fillRect/>
          </a:stretch>
        </p:blipFill>
        <p:spPr>
          <a:xfrm rot="-1380000">
            <a:off x="592557" y="1593850"/>
            <a:ext cx="2707437" cy="2578100"/>
          </a:xfrm>
          <a:prstGeom prst="rect">
            <a:avLst/>
          </a:prstGeom>
        </p:spPr>
      </p:pic>
      <p:pic>
        <p:nvPicPr>
          <p:cNvPr id="4" name="Picture 3" descr="A close-up of a device&#10;&#10;Description automatically generated">
            <a:extLst>
              <a:ext uri="{FF2B5EF4-FFF2-40B4-BE49-F238E27FC236}">
                <a16:creationId xmlns:a16="http://schemas.microsoft.com/office/drawing/2014/main" id="{6AF47888-CC6C-D891-D6D1-8F532A8A5AAE}"/>
              </a:ext>
            </a:extLst>
          </p:cNvPr>
          <p:cNvPicPr>
            <a:picLocks noChangeAspect="1"/>
          </p:cNvPicPr>
          <p:nvPr/>
        </p:nvPicPr>
        <p:blipFill>
          <a:blip r:embed="rId3"/>
          <a:stretch>
            <a:fillRect/>
          </a:stretch>
        </p:blipFill>
        <p:spPr>
          <a:xfrm>
            <a:off x="2070061" y="3546747"/>
            <a:ext cx="4341063" cy="2342216"/>
          </a:xfrm>
          <a:prstGeom prst="rect">
            <a:avLst/>
          </a:prstGeom>
        </p:spPr>
      </p:pic>
      <p:pic>
        <p:nvPicPr>
          <p:cNvPr id="7" name="Picture 6" descr="A diagram of a school phone policy&#10;&#10;Description automatically generated">
            <a:extLst>
              <a:ext uri="{FF2B5EF4-FFF2-40B4-BE49-F238E27FC236}">
                <a16:creationId xmlns:a16="http://schemas.microsoft.com/office/drawing/2014/main" id="{46ACD8A9-D5DF-8A7C-84F4-86FAF081C9BA}"/>
              </a:ext>
            </a:extLst>
          </p:cNvPr>
          <p:cNvPicPr>
            <a:picLocks noChangeAspect="1"/>
          </p:cNvPicPr>
          <p:nvPr/>
        </p:nvPicPr>
        <p:blipFill>
          <a:blip r:embed="rId4"/>
          <a:stretch>
            <a:fillRect/>
          </a:stretch>
        </p:blipFill>
        <p:spPr>
          <a:xfrm>
            <a:off x="5183453" y="1466850"/>
            <a:ext cx="3095094" cy="3987800"/>
          </a:xfrm>
          <a:prstGeom prst="rect">
            <a:avLst/>
          </a:prstGeom>
        </p:spPr>
      </p:pic>
    </p:spTree>
    <p:extLst>
      <p:ext uri="{BB962C8B-B14F-4D97-AF65-F5344CB8AC3E}">
        <p14:creationId xmlns:p14="http://schemas.microsoft.com/office/powerpoint/2010/main" val="3676645022"/>
      </p:ext>
    </p:extLst>
  </p:cSld>
  <p:clrMapOvr>
    <a:masterClrMapping/>
  </p:clrMapOvr>
</p:sld>
</file>

<file path=ppt/theme/theme1.xml><?xml version="1.0" encoding="utf-8"?>
<a:theme xmlns:a="http://schemas.openxmlformats.org/drawingml/2006/main" name="Office Theme">
  <a:themeElements>
    <a:clrScheme name="Lambton HS">
      <a:dk1>
        <a:sysClr val="windowText" lastClr="000000"/>
      </a:dk1>
      <a:lt1>
        <a:sysClr val="window" lastClr="FFFFFF"/>
      </a:lt1>
      <a:dk2>
        <a:srgbClr val="13143E"/>
      </a:dk2>
      <a:lt2>
        <a:srgbClr val="E7E6E6"/>
      </a:lt2>
      <a:accent1>
        <a:srgbClr val="3A4FA1"/>
      </a:accent1>
      <a:accent2>
        <a:srgbClr val="EF3E24"/>
      </a:accent2>
      <a:accent3>
        <a:srgbClr val="F0EA2D"/>
      </a:accent3>
      <a:accent4>
        <a:srgbClr val="FFC000"/>
      </a:accent4>
      <a:accent5>
        <a:srgbClr val="5B9BD5"/>
      </a:accent5>
      <a:accent6>
        <a:srgbClr val="FFFFFF"/>
      </a:accent6>
      <a:hlink>
        <a:srgbClr val="0563C1"/>
      </a:hlink>
      <a:folHlink>
        <a:srgbClr val="FF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517EA4C-4988-4F2A-8444-A980366E3EBA}" vid="{1BAEAE3F-D608-4324-B3A5-E9428CD7F4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995464-2115-4044-bdbd-65c0aaafb504">
      <UserInfo>
        <DisplayName>Karen Birrell</DisplayName>
        <AccountId>160</AccountId>
        <AccountType/>
      </UserInfo>
      <UserInfo>
        <DisplayName>Ruby Kozlik</DisplayName>
        <AccountId>343</AccountId>
        <AccountType/>
      </UserInfo>
      <UserInfo>
        <DisplayName>Gary Bennett</DisplayName>
        <AccountId>168</AccountId>
        <AccountType/>
      </UserInfo>
      <UserInfo>
        <DisplayName>Darren Mitten</DisplayName>
        <AccountId>192</AccountId>
        <AccountType/>
      </UserInfo>
      <UserInfo>
        <DisplayName>Dan Wilson</DisplayName>
        <AccountId>46</AccountId>
        <AccountType/>
      </UserInfo>
      <UserInfo>
        <DisplayName>Eddie Redding</DisplayName>
        <AccountId>245</AccountId>
        <AccountType/>
      </UserInfo>
    </SharedWithUsers>
    <AppVersion xmlns="c4b4b926-5a75-468b-8672-3780e2021a10" xsi:nil="true"/>
    <Self_Registration_Enabled xmlns="c4b4b926-5a75-468b-8672-3780e2021a10" xsi:nil="true"/>
    <Templates xmlns="c4b4b926-5a75-468b-8672-3780e2021a10" xsi:nil="true"/>
    <Teachers xmlns="c4b4b926-5a75-468b-8672-3780e2021a10">
      <UserInfo>
        <DisplayName/>
        <AccountId xsi:nil="true"/>
        <AccountType/>
      </UserInfo>
    </Teachers>
    <_activity xmlns="c4b4b926-5a75-468b-8672-3780e2021a10" xsi:nil="true"/>
    <NotebookType xmlns="c4b4b926-5a75-468b-8672-3780e2021a10" xsi:nil="true"/>
    <Invited_Teachers xmlns="c4b4b926-5a75-468b-8672-3780e2021a10" xsi:nil="true"/>
    <Invited_Students xmlns="c4b4b926-5a75-468b-8672-3780e2021a10" xsi:nil="true"/>
    <Owner xmlns="c4b4b926-5a75-468b-8672-3780e2021a10">
      <UserInfo>
        <DisplayName/>
        <AccountId xsi:nil="true"/>
        <AccountType/>
      </UserInfo>
    </Owner>
    <CultureName xmlns="c4b4b926-5a75-468b-8672-3780e2021a10" xsi:nil="true"/>
    <Student_Groups xmlns="c4b4b926-5a75-468b-8672-3780e2021a10">
      <UserInfo>
        <DisplayName/>
        <AccountId xsi:nil="true"/>
        <AccountType/>
      </UserInfo>
    </Student_Groups>
    <DefaultSectionNames xmlns="c4b4b926-5a75-468b-8672-3780e2021a10" xsi:nil="true"/>
    <Is_Collaboration_Space_Locked xmlns="c4b4b926-5a75-468b-8672-3780e2021a10" xsi:nil="true"/>
    <Has_Teacher_Only_SectionGroup xmlns="c4b4b926-5a75-468b-8672-3780e2021a10" xsi:nil="true"/>
    <Self_Registration_Enabled0 xmlns="c4b4b926-5a75-468b-8672-3780e2021a10" xsi:nil="true"/>
    <Students xmlns="c4b4b926-5a75-468b-8672-3780e2021a10">
      <UserInfo>
        <DisplayName/>
        <AccountId xsi:nil="true"/>
        <AccountType/>
      </UserInfo>
    </Students>
    <FolderType xmlns="c4b4b926-5a75-468b-8672-3780e2021a1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F8927CA74B8F4982D50E2497AB86D7" ma:contentTypeVersion="30" ma:contentTypeDescription="Create a new document." ma:contentTypeScope="" ma:versionID="7ad81be554e2ef82030bb6c906545b8e">
  <xsd:schema xmlns:xsd="http://www.w3.org/2001/XMLSchema" xmlns:xs="http://www.w3.org/2001/XMLSchema" xmlns:p="http://schemas.microsoft.com/office/2006/metadata/properties" xmlns:ns3="c4b4b926-5a75-468b-8672-3780e2021a10" xmlns:ns4="7c995464-2115-4044-bdbd-65c0aaafb504" targetNamespace="http://schemas.microsoft.com/office/2006/metadata/properties" ma:root="true" ma:fieldsID="8cc33cf22189a10b0a20ecd9a933a4ad" ns3:_="" ns4:_="">
    <xsd:import namespace="c4b4b926-5a75-468b-8672-3780e2021a10"/>
    <xsd:import namespace="7c995464-2115-4044-bdbd-65c0aaafb504"/>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Templates" minOccurs="0"/>
                <xsd:element ref="ns3:Self_Registration_Enabled0"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4b926-5a75-468b-8672-3780e2021a1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7" nillable="true" ma:displayName="Invited Teachers" ma:internalName="Invited_Teachers">
      <xsd:simpleType>
        <xsd:restriction base="dms:Note">
          <xsd:maxLength value="255"/>
        </xsd:restriction>
      </xsd:simpleType>
    </xsd:element>
    <xsd:element name="Invited_Students" ma:index="18" nillable="true" ma:displayName="Invited Students" ma:internalName="Invited_Students">
      <xsd:simpleType>
        <xsd:restriction base="dms:Note">
          <xsd:maxLength value="255"/>
        </xsd:restriction>
      </xsd:simpleType>
    </xsd:element>
    <xsd:element name="Self_Registration_Enabled" ma:index="19" nillable="true" ma:displayName="Self_Registration_Enabled" ma:internalName="Self_Registration_Enabled">
      <xsd:simpleType>
        <xsd:restriction base="dms:Boolean"/>
      </xsd:simpleType>
    </xsd:element>
    <xsd:element name="Has_Teacher_Only_SectionGroup" ma:index="20" nillable="true" ma:displayName="Has Teacher Only SectionGroup" ma:internalName="Has_Teacher_Only_SectionGroup">
      <xsd:simpleType>
        <xsd:restriction base="dms:Boolean"/>
      </xsd:simpleType>
    </xsd:element>
    <xsd:element name="Is_Collaboration_Space_Locked" ma:index="21" nillable="true" ma:displayName="Is Collaboration Space Locked" ma:internalName="Is_Collaboration_Space_Locked">
      <xsd:simpleType>
        <xsd:restriction base="dms:Boolean"/>
      </xsd:simpleType>
    </xsd:element>
    <xsd:element name="Templates" ma:index="25" nillable="true" ma:displayName="Templates" ma:internalName="Templates">
      <xsd:simpleType>
        <xsd:restriction base="dms:Note">
          <xsd:maxLength value="255"/>
        </xsd:restriction>
      </xsd:simpleType>
    </xsd:element>
    <xsd:element name="Self_Registration_Enabled0" ma:index="26" nillable="true" ma:displayName="Self Registration Enabled" ma:internalName="Self_Registration_Enabled0">
      <xsd:simpleType>
        <xsd:restriction base="dms:Boolea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_activity" ma:index="3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995464-2115-4044-bdbd-65c0aaafb504" elementFormDefault="qualified">
    <xsd:import namespace="http://schemas.microsoft.com/office/2006/documentManagement/types"/>
    <xsd:import namespace="http://schemas.microsoft.com/office/infopath/2007/PartnerControls"/>
    <xsd:element name="SharedWithUsers" ma:index="2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description="" ma:internalName="SharedWithDetails" ma:readOnly="true">
      <xsd:simpleType>
        <xsd:restriction base="dms:Note">
          <xsd:maxLength value="255"/>
        </xsd:restriction>
      </xsd:simpleType>
    </xsd:element>
    <xsd:element name="SharingHintHash" ma:index="2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2C710B-72F9-490D-AECF-D6D75D15C572}">
  <ds:schemaRefs>
    <ds:schemaRef ds:uri="http://purl.org/dc/terms/"/>
    <ds:schemaRef ds:uri="7c995464-2115-4044-bdbd-65c0aaafb504"/>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c4b4b926-5a75-468b-8672-3780e2021a1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6D074E8-2DB9-49F9-B7EE-602055C003A5}">
  <ds:schemaRefs>
    <ds:schemaRef ds:uri="http://schemas.microsoft.com/sharepoint/v3/contenttype/forms"/>
  </ds:schemaRefs>
</ds:datastoreItem>
</file>

<file path=customXml/itemProps3.xml><?xml version="1.0" encoding="utf-8"?>
<ds:datastoreItem xmlns:ds="http://schemas.openxmlformats.org/officeDocument/2006/customXml" ds:itemID="{07BAC760-9DF9-4A66-81B4-37D1305F935C}">
  <ds:schemaRefs>
    <ds:schemaRef ds:uri="7c995464-2115-4044-bdbd-65c0aaafb504"/>
    <ds:schemaRef ds:uri="c4b4b926-5a75-468b-8672-3780e2021a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Lambton HS Template</Template>
  <TotalTime>0</TotalTime>
  <Words>1777</Words>
  <Application>Microsoft Office PowerPoint</Application>
  <PresentationFormat>On-screen Show (4:3)</PresentationFormat>
  <Paragraphs>189</Paragraphs>
  <Slides>32</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Montserrat</vt:lpstr>
      <vt:lpstr>Montserrat </vt:lpstr>
      <vt:lpstr>Montserrat SemiBold</vt:lpstr>
      <vt:lpstr>Work Sans</vt:lpstr>
      <vt:lpstr>Office Theme</vt:lpstr>
      <vt:lpstr>Parent Learning Community Groups</vt:lpstr>
      <vt:lpstr>Acknowledgement of Country</vt:lpstr>
      <vt:lpstr>2024 Overview </vt:lpstr>
      <vt:lpstr>Supporting Student Wellbeing</vt:lpstr>
      <vt:lpstr>   The Resilience Project - LHS journey commenced 2021</vt:lpstr>
      <vt:lpstr>Meet Hugh Van Cuylenburg</vt:lpstr>
      <vt:lpstr>Activity. Expressing Gratitude</vt:lpstr>
      <vt:lpstr>MOBILE PHONES, SOCIAL MEDIA and NAVIGATING THE CYBERSPACE</vt:lpstr>
      <vt:lpstr>LHS Mobile Phone Policy</vt:lpstr>
      <vt:lpstr>Student Expectations</vt:lpstr>
      <vt:lpstr>Mobile Phones in High Schools!</vt:lpstr>
      <vt:lpstr>Setting Good Habits - iPhone</vt:lpstr>
      <vt:lpstr>Setting Good Habits - Android</vt:lpstr>
      <vt:lpstr>Setting Good Habits - Generally</vt:lpstr>
      <vt:lpstr>PowerPoint Presentation</vt:lpstr>
      <vt:lpstr>e-Safety and Cyberbullying</vt:lpstr>
      <vt:lpstr>Cyberbullying</vt:lpstr>
      <vt:lpstr>Types of reportable content</vt:lpstr>
      <vt:lpstr>How to Report </vt:lpstr>
      <vt:lpstr>How to Report </vt:lpstr>
      <vt:lpstr>Checklist</vt:lpstr>
      <vt:lpstr>Helpful links for parents</vt:lpstr>
      <vt:lpstr>Attendance</vt:lpstr>
      <vt:lpstr>Justified Reasons for Absences</vt:lpstr>
      <vt:lpstr>Questions to ask yourself</vt:lpstr>
      <vt:lpstr>Working in partnership with the school. </vt:lpstr>
      <vt:lpstr>Apps</vt:lpstr>
      <vt:lpstr>The Resilience Project</vt:lpstr>
      <vt:lpstr>Student Support Officer </vt:lpstr>
      <vt:lpstr>The Wellbeing Hub</vt:lpstr>
      <vt:lpstr>SSO Role Practice Framework</vt:lpstr>
      <vt:lpstr>Mental Health First Aid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8 2022</dc:title>
  <dc:creator>Dan Wilson</dc:creator>
  <cp:lastModifiedBy>Darren Mitten</cp:lastModifiedBy>
  <cp:revision>345</cp:revision>
  <dcterms:created xsi:type="dcterms:W3CDTF">2022-02-16T10:56:11Z</dcterms:created>
  <dcterms:modified xsi:type="dcterms:W3CDTF">2024-04-04T02:15:07Z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0x010100FAF8927CA74B8F4982D50E2497AB86D7</vt:lpwstr>
  </property>
</Properties>
</file>