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310" r:id="rId5"/>
    <p:sldId id="314" r:id="rId6"/>
    <p:sldId id="312" r:id="rId7"/>
    <p:sldId id="313" r:id="rId8"/>
    <p:sldId id="342" r:id="rId9"/>
    <p:sldId id="344" r:id="rId10"/>
    <p:sldId id="343" r:id="rId11"/>
    <p:sldId id="338" r:id="rId12"/>
    <p:sldId id="327" r:id="rId13"/>
    <p:sldId id="328" r:id="rId14"/>
    <p:sldId id="333" r:id="rId15"/>
    <p:sldId id="340" r:id="rId16"/>
  </p:sldIdLst>
  <p:sldSz cx="12192000" cy="6858000"/>
  <p:notesSz cx="6858000" cy="9144000"/>
  <p:embeddedFontLst>
    <p:embeddedFont>
      <p:font typeface="Public Sans" panose="020B0604020202020204" charset="0"/>
      <p:regular r:id="rId19"/>
      <p:bold r:id="rId20"/>
      <p:italic r:id="rId21"/>
      <p:boldItalic r:id="rId22"/>
    </p:embeddedFont>
    <p:embeddedFont>
      <p:font typeface="Public Sans Light" panose="020B0604020202020204" charset="0"/>
      <p:regular r:id="rId23"/>
      <p:italic r:id="rId24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925CA5DD-65D3-41C6-9065-5985F33EEC7B}">
          <p14:sldIdLst>
            <p14:sldId id="310"/>
            <p14:sldId id="314"/>
            <p14:sldId id="312"/>
            <p14:sldId id="313"/>
            <p14:sldId id="342"/>
            <p14:sldId id="344"/>
            <p14:sldId id="343"/>
            <p14:sldId id="338"/>
            <p14:sldId id="327"/>
            <p14:sldId id="328"/>
            <p14:sldId id="333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B6"/>
    <a:srgbClr val="630019"/>
    <a:srgbClr val="EBEBEB"/>
    <a:srgbClr val="F3E2E6"/>
    <a:srgbClr val="CBEDFD"/>
    <a:srgbClr val="D715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0A204-166D-7190-248A-4A13EE3C2E05}" v="2" dt="2023-09-05T03:41:58.734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7"/>
    <p:restoredTop sz="94692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12/09/2023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12/09/2023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F6ACB6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265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549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407991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40799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B0A989-8C17-718F-1784-DAD10FB9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56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421263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386589-FF1E-5782-9BB1-6628CCAD23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3E8936-35EB-2728-1E8E-64BBFD00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1353" y="2844000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, two column text and imag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45DB1E-BD2E-E0DC-113D-A6A023958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heading, two column text and image_no Lin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56C7D-9229-4825-2E37-4BFAFB6A8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6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47248-BBD2-7C15-1826-809747443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C03C59-835B-F0C8-099B-622D1EFEC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B6B0A-D3F4-A702-2A3C-5CFBE62CA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37F88-FD57-7DC6-F633-76CE27927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2A352-7EC4-D577-E23F-F31C30856D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3709C-608B-555A-9DDD-34F6E1B5E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35145B-CFA6-38EF-68C7-6FEA4C10A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5494" y="211799"/>
            <a:ext cx="2128401" cy="8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704" r:id="rId7"/>
    <p:sldLayoutId id="2147483671" r:id="rId8"/>
    <p:sldLayoutId id="2147483706" r:id="rId9"/>
    <p:sldLayoutId id="2147483673" r:id="rId10"/>
    <p:sldLayoutId id="2147483700" r:id="rId11"/>
    <p:sldLayoutId id="2147483674" r:id="rId12"/>
    <p:sldLayoutId id="2147483701" r:id="rId13"/>
    <p:sldLayoutId id="2147483707" r:id="rId14"/>
    <p:sldLayoutId id="2147483708" r:id="rId15"/>
    <p:sldLayoutId id="2147483675" r:id="rId16"/>
    <p:sldLayoutId id="2147483676" r:id="rId17"/>
    <p:sldLayoutId id="2147483662" r:id="rId18"/>
    <p:sldLayoutId id="2147483690" r:id="rId19"/>
    <p:sldLayoutId id="2147483672" r:id="rId20"/>
    <p:sldLayoutId id="2147483691" r:id="rId21"/>
    <p:sldLayoutId id="2147483677" r:id="rId22"/>
    <p:sldLayoutId id="2147483692" r:id="rId23"/>
    <p:sldLayoutId id="2147483678" r:id="rId24"/>
    <p:sldLayoutId id="2147483698" r:id="rId25"/>
    <p:sldLayoutId id="2147483699" r:id="rId26"/>
    <p:sldLayoutId id="2147483689" r:id="rId27"/>
    <p:sldLayoutId id="2147483664" r:id="rId28"/>
    <p:sldLayoutId id="2147483693" r:id="rId29"/>
    <p:sldLayoutId id="2147483684" r:id="rId30"/>
    <p:sldLayoutId id="2147483694" r:id="rId31"/>
    <p:sldLayoutId id="2147483679" r:id="rId32"/>
    <p:sldLayoutId id="2147483695" r:id="rId33"/>
    <p:sldLayoutId id="2147483687" r:id="rId34"/>
    <p:sldLayoutId id="2147483696" r:id="rId35"/>
    <p:sldLayoutId id="2147483680" r:id="rId36"/>
    <p:sldLayoutId id="2147483681" r:id="rId37"/>
    <p:sldLayoutId id="2147483682" r:id="rId38"/>
    <p:sldLayoutId id="2147483697" r:id="rId39"/>
    <p:sldLayoutId id="2147483685" r:id="rId40"/>
    <p:sldLayoutId id="2147483686" r:id="rId41"/>
    <p:sldLayoutId id="2147483665" r:id="rId42"/>
    <p:sldLayoutId id="2147483666" r:id="rId43"/>
    <p:sldLayoutId id="2147483667" r:id="rId4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afety.gov.au/about-us/counselling-support-services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795E-EA06-03A8-E49E-0A89287DC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Student Mobile Phone </a:t>
            </a:r>
            <a:br>
              <a:rPr lang="en-AU" dirty="0"/>
            </a:br>
            <a:r>
              <a:rPr lang="en-AU" dirty="0"/>
              <a:t>Management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2436C-6625-F0EC-DC2C-529A307B2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AU" dirty="0"/>
              <a:t>Parent Presentation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EDE98B-58D7-16F9-2989-7210DC2A7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10" name="Picture Placeholder 9" descr="A group of people sitting at a table looking at a screen&#10;&#10;Description automatically generated with medium confidence">
            <a:extLst>
              <a:ext uri="{FF2B5EF4-FFF2-40B4-BE49-F238E27FC236}">
                <a16:creationId xmlns:a16="http://schemas.microsoft.com/office/drawing/2014/main" id="{B6EF1485-D41E-3EC6-5CB6-D15A277E5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A8A1FF-23FA-748F-AC78-BAFAF1D3953B}"/>
              </a:ext>
            </a:extLst>
          </p:cNvPr>
          <p:cNvSpPr txBox="1"/>
          <p:nvPr/>
        </p:nvSpPr>
        <p:spPr>
          <a:xfrm>
            <a:off x="10040472" y="360000"/>
            <a:ext cx="1803528" cy="15136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Insert your school logo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89C4B1-D61B-C877-CD12-207BA35E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003" y="112441"/>
            <a:ext cx="2243999" cy="20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9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48831-15FB-4070-B2C4-DAFE7D9BBB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3DBA7-B4E5-9AA2-3D88-7D5C879E0C33}"/>
              </a:ext>
            </a:extLst>
          </p:cNvPr>
          <p:cNvSpPr txBox="1"/>
          <p:nvPr/>
        </p:nvSpPr>
        <p:spPr>
          <a:xfrm>
            <a:off x="74141" y="19029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4AC97404-AB79-6FF5-5C09-1ED9BD3A03B7}"/>
              </a:ext>
            </a:extLst>
          </p:cNvPr>
          <p:cNvSpPr/>
          <p:nvPr/>
        </p:nvSpPr>
        <p:spPr>
          <a:xfrm>
            <a:off x="325929" y="275130"/>
            <a:ext cx="2945501" cy="2265770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>
                <a:solidFill>
                  <a:schemeClr val="bg1"/>
                </a:solidFill>
              </a:rPr>
              <a:t>Are there any exemptions?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3E43656-47B8-1329-1EE6-A2F601DF83D6}"/>
              </a:ext>
            </a:extLst>
          </p:cNvPr>
          <p:cNvSpPr/>
          <p:nvPr/>
        </p:nvSpPr>
        <p:spPr>
          <a:xfrm flipH="1">
            <a:off x="3034735" y="530026"/>
            <a:ext cx="3246258" cy="2638005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ublic Sans"/>
              </a:rPr>
              <a:t>Exemptions will be made for devices that are required for medical or learning requirements</a:t>
            </a:r>
            <a:r>
              <a:rPr lang="en-US" dirty="0">
                <a:solidFill>
                  <a:srgbClr val="FFFFFF"/>
                </a:solidFill>
                <a:latin typeface="Public Sans"/>
              </a:rPr>
              <a:t>.</a:t>
            </a:r>
            <a:endParaRPr lang="en-US" sz="2400" dirty="0">
              <a:solidFill>
                <a:srgbClr val="FFFFFF"/>
              </a:solidFill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78165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48831-15FB-4070-B2C4-DAFE7D9BBB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3DBA7-B4E5-9AA2-3D88-7D5C879E0C33}"/>
              </a:ext>
            </a:extLst>
          </p:cNvPr>
          <p:cNvSpPr txBox="1"/>
          <p:nvPr/>
        </p:nvSpPr>
        <p:spPr>
          <a:xfrm>
            <a:off x="74141" y="19029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/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1DA38CFB-8E12-0C64-591E-2AA0A0659B2A}"/>
              </a:ext>
            </a:extLst>
          </p:cNvPr>
          <p:cNvSpPr/>
          <p:nvPr/>
        </p:nvSpPr>
        <p:spPr>
          <a:xfrm>
            <a:off x="3297902" y="230237"/>
            <a:ext cx="3577690" cy="2972113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</a:rPr>
              <a:t>The school's existing Student </a:t>
            </a:r>
            <a:r>
              <a:rPr lang="en-US" dirty="0">
                <a:solidFill>
                  <a:srgbClr val="FFFFFF"/>
                </a:solidFill>
              </a:rPr>
              <a:t>B</a:t>
            </a:r>
            <a:r>
              <a:rPr lang="en-US" sz="2400" dirty="0">
                <a:solidFill>
                  <a:srgbClr val="FFFFFF"/>
                </a:solidFill>
              </a:rPr>
              <a:t>ehaviour policy and procedures will be applied.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64E01D05-3300-36E7-1054-93EFB4DFD0E1}"/>
              </a:ext>
            </a:extLst>
          </p:cNvPr>
          <p:cNvSpPr/>
          <p:nvPr/>
        </p:nvSpPr>
        <p:spPr>
          <a:xfrm flipH="1">
            <a:off x="357358" y="352559"/>
            <a:ext cx="3309552" cy="2849791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>
                <a:solidFill>
                  <a:schemeClr val="bg1"/>
                </a:solidFill>
              </a:rPr>
              <a:t>What will happen if I do not comply?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C0A1A972-A3A3-3A32-1F7B-276DB75AA1D5}"/>
              </a:ext>
            </a:extLst>
          </p:cNvPr>
          <p:cNvSpPr/>
          <p:nvPr/>
        </p:nvSpPr>
        <p:spPr>
          <a:xfrm>
            <a:off x="7141925" y="1323516"/>
            <a:ext cx="5204310" cy="4899484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mobile phone management strategy applies to </a:t>
            </a:r>
            <a:r>
              <a:rPr lang="en-US" sz="2400" dirty="0">
                <a:solidFill>
                  <a:schemeClr val="tx1"/>
                </a:solidFill>
              </a:rPr>
              <a:t>school excursions</a:t>
            </a:r>
            <a:r>
              <a:rPr lang="en-US" dirty="0">
                <a:solidFill>
                  <a:schemeClr val="tx1"/>
                </a:solidFill>
              </a:rPr>
              <a:t> and events unless an exemption is made by the principal. If </a:t>
            </a:r>
            <a:r>
              <a:rPr lang="en-US" sz="2400" dirty="0">
                <a:solidFill>
                  <a:schemeClr val="tx1"/>
                </a:solidFill>
              </a:rPr>
              <a:t>this is the case information will be included in the </a:t>
            </a:r>
            <a:r>
              <a:rPr lang="en-US" dirty="0">
                <a:solidFill>
                  <a:schemeClr val="tx1"/>
                </a:solidFill>
              </a:rPr>
              <a:t>excursion</a:t>
            </a:r>
            <a:r>
              <a:rPr lang="en-US" sz="2400" dirty="0">
                <a:solidFill>
                  <a:schemeClr val="tx1"/>
                </a:solidFill>
              </a:rPr>
              <a:t> permission form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B5F9D405-E4CA-E0AA-FBF1-9E090F3B471E}"/>
              </a:ext>
            </a:extLst>
          </p:cNvPr>
          <p:cNvSpPr/>
          <p:nvPr/>
        </p:nvSpPr>
        <p:spPr>
          <a:xfrm flipH="1">
            <a:off x="4962673" y="3316650"/>
            <a:ext cx="2911327" cy="2606557"/>
          </a:xfrm>
          <a:prstGeom prst="wedgeEllipseCallou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>
                <a:solidFill>
                  <a:schemeClr val="bg1"/>
                </a:solidFill>
              </a:rPr>
              <a:t>What about school excursions?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44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48831-15FB-4070-B2C4-DAFE7D9BBB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3DBA7-B4E5-9AA2-3D88-7D5C879E0C33}"/>
              </a:ext>
            </a:extLst>
          </p:cNvPr>
          <p:cNvSpPr txBox="1"/>
          <p:nvPr/>
        </p:nvSpPr>
        <p:spPr>
          <a:xfrm>
            <a:off x="74141" y="19029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4AC97404-AB79-6FF5-5C09-1ED9BD3A03B7}"/>
              </a:ext>
            </a:extLst>
          </p:cNvPr>
          <p:cNvSpPr/>
          <p:nvPr/>
        </p:nvSpPr>
        <p:spPr>
          <a:xfrm>
            <a:off x="1465104" y="822803"/>
            <a:ext cx="3550830" cy="2606197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>
                <a:solidFill>
                  <a:schemeClr val="bg1"/>
                </a:solidFill>
              </a:rPr>
              <a:t>What if I am finding the change challenging?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3E43656-47B8-1329-1EE6-A2F601DF83D6}"/>
              </a:ext>
            </a:extLst>
          </p:cNvPr>
          <p:cNvSpPr/>
          <p:nvPr/>
        </p:nvSpPr>
        <p:spPr>
          <a:xfrm flipH="1">
            <a:off x="4825434" y="1796207"/>
            <a:ext cx="4318565" cy="3265586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</a:rPr>
              <a:t>Make some time to talk to the counsellor or your year advisor who can provide you with some strategies to assist and</a:t>
            </a:r>
            <a:r>
              <a:rPr lang="en-US" dirty="0">
                <a:solidFill>
                  <a:srgbClr val="FFFFFF"/>
                </a:solidFill>
              </a:rPr>
              <a:t>/or</a:t>
            </a:r>
            <a:r>
              <a:rPr lang="en-US" sz="2400" dirty="0">
                <a:solidFill>
                  <a:srgbClr val="FFFFFF"/>
                </a:solidFill>
              </a:rPr>
              <a:t> connect you with </a:t>
            </a:r>
            <a:r>
              <a:rPr lang="en-US" sz="2400" dirty="0">
                <a:solidFill>
                  <a:srgbClr val="F6ACB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external services</a:t>
            </a:r>
            <a:r>
              <a:rPr lang="en-US" dirty="0">
                <a:solidFill>
                  <a:srgbClr val="F6ACB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2400" dirty="0">
              <a:solidFill>
                <a:srgbClr val="F6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ECF6AFB-49EA-463D-9902-A7CB1D4D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we implementing this strategy?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1B8C-132B-49F6-9610-14E609099D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D2ED4-AF6D-A31E-DC85-6BE262B3AD29}"/>
              </a:ext>
            </a:extLst>
          </p:cNvPr>
          <p:cNvSpPr txBox="1"/>
          <p:nvPr/>
        </p:nvSpPr>
        <p:spPr>
          <a:xfrm>
            <a:off x="12750394" y="119969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1D76783A-499B-FAE7-9052-21E306516769}"/>
              </a:ext>
            </a:extLst>
          </p:cNvPr>
          <p:cNvSpPr txBox="1">
            <a:spLocks/>
          </p:cNvSpPr>
          <p:nvPr/>
        </p:nvSpPr>
        <p:spPr>
          <a:xfrm>
            <a:off x="360001" y="1856181"/>
            <a:ext cx="4478700" cy="4023919"/>
          </a:xfrm>
          <a:prstGeom prst="rect">
            <a:avLst/>
          </a:prstGeom>
        </p:spPr>
        <p:txBody>
          <a:bodyPr vert="horz" lIns="0" tIns="0" rIns="0" bIns="0" numCol="1" spcCol="180000" rtlCol="0" anchor="t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1800" dirty="0">
                <a:solidFill>
                  <a:srgbClr val="002664"/>
                </a:solidFill>
              </a:rPr>
              <a:t>This strategy is being implemented to increase focus and learning in classrooms, remove distractions and to promote positive social interactions.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1800" dirty="0">
                <a:solidFill>
                  <a:srgbClr val="002664"/>
                </a:solidFill>
              </a:rPr>
              <a:t>The implementation of this strategy is a requirement under the NSW Department of Education: Students' use of Mobile Phones in Schools policy. 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BCE264-9585-7416-3959-4046054E2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2" y="1767279"/>
            <a:ext cx="6412978" cy="4276405"/>
          </a:xfrm>
        </p:spPr>
      </p:pic>
    </p:spTree>
    <p:extLst>
      <p:ext uri="{BB962C8B-B14F-4D97-AF65-F5344CB8AC3E}">
        <p14:creationId xmlns:p14="http://schemas.microsoft.com/office/powerpoint/2010/main" val="397008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ECF6AFB-49EA-463D-9902-A7CB1D4D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'locked device pouch' system?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0B714E-85CB-401D-80F2-9FA561844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6002" y="1804086"/>
            <a:ext cx="5663998" cy="4207913"/>
          </a:xfrm>
        </p:spPr>
        <p:txBody>
          <a:bodyPr vert="horz" lIns="0" tIns="0" rIns="0" bIns="0" numCol="1" spcCol="180000" rtlCol="0" anchor="t">
            <a:normAutofit/>
          </a:bodyPr>
          <a:lstStyle/>
          <a:p>
            <a:pPr>
              <a:lnSpc>
                <a:spcPts val="2600"/>
              </a:lnSpc>
            </a:pPr>
            <a:r>
              <a:rPr lang="en-AU" sz="1800" dirty="0"/>
              <a:t>The locked device pouch is a system that will keep your device locked and secure during the school day.</a:t>
            </a:r>
          </a:p>
          <a:p>
            <a:pPr>
              <a:lnSpc>
                <a:spcPts val="2600"/>
              </a:lnSpc>
            </a:pPr>
            <a:r>
              <a:rPr lang="en-AU" sz="1800" dirty="0"/>
              <a:t>You will be provided with a pouch that will be locked when you arrive and unlocked at the end of the school day.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1B8C-132B-49F6-9610-14E609099D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6" name="Picture Placeholder 5" descr="A group of boys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7AFB56A3-34AA-6CF5-557E-22D13112323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r="7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221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B5E7-D154-404C-BF78-5EF80562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967571" cy="1008000"/>
          </a:xfrm>
        </p:spPr>
        <p:txBody>
          <a:bodyPr/>
          <a:lstStyle/>
          <a:p>
            <a:r>
              <a:rPr lang="en-US" dirty="0"/>
              <a:t>How the 'locked device pouch' system work?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8C33-94C0-42C0-827F-2DE0EE93E7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E9E58-35F9-9EA1-2683-9FDD161E3E0C}"/>
              </a:ext>
            </a:extLst>
          </p:cNvPr>
          <p:cNvSpPr txBox="1"/>
          <p:nvPr/>
        </p:nvSpPr>
        <p:spPr>
          <a:xfrm>
            <a:off x="12596774" y="15142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DC3E97-53F5-2318-03F0-C66683DA2298}"/>
              </a:ext>
            </a:extLst>
          </p:cNvPr>
          <p:cNvSpPr/>
          <p:nvPr/>
        </p:nvSpPr>
        <p:spPr>
          <a:xfrm>
            <a:off x="1054483" y="2388843"/>
            <a:ext cx="1135168" cy="113516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AD22BB-7787-73AA-5805-A75694862125}"/>
              </a:ext>
            </a:extLst>
          </p:cNvPr>
          <p:cNvSpPr/>
          <p:nvPr/>
        </p:nvSpPr>
        <p:spPr>
          <a:xfrm>
            <a:off x="646710" y="3669193"/>
            <a:ext cx="1950714" cy="28468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800" dirty="0">
                <a:solidFill>
                  <a:srgbClr val="002664"/>
                </a:solidFill>
              </a:rPr>
              <a:t>Each morning you will place your mobile phone in airplane mode and then lock it in a  pouch.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D4603F-68C6-EAA6-8B86-7234BF88F8C1}"/>
              </a:ext>
            </a:extLst>
          </p:cNvPr>
          <p:cNvSpPr/>
          <p:nvPr/>
        </p:nvSpPr>
        <p:spPr>
          <a:xfrm>
            <a:off x="3967014" y="2388843"/>
            <a:ext cx="1135168" cy="113516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F29942-4CAB-2166-C0E4-7D4F3A4B2F70}"/>
              </a:ext>
            </a:extLst>
          </p:cNvPr>
          <p:cNvSpPr/>
          <p:nvPr/>
        </p:nvSpPr>
        <p:spPr>
          <a:xfrm>
            <a:off x="3559241" y="3687957"/>
            <a:ext cx="1950714" cy="282804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2160"/>
              </a:lnSpc>
            </a:pPr>
            <a:r>
              <a:rPr lang="en-US" sz="1800" dirty="0">
                <a:solidFill>
                  <a:srgbClr val="002664"/>
                </a:solidFill>
                <a:latin typeface="Public Sans"/>
              </a:rPr>
              <a:t>The mobile phone will stay locked with you throughout the day and cannot receive or send calls or messages.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F03C27-0756-D402-6C02-17C4FFA3C071}"/>
              </a:ext>
            </a:extLst>
          </p:cNvPr>
          <p:cNvSpPr/>
          <p:nvPr/>
        </p:nvSpPr>
        <p:spPr>
          <a:xfrm>
            <a:off x="6879545" y="2388843"/>
            <a:ext cx="1135168" cy="1135168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709F7-683A-B6CD-30B1-119515D74220}"/>
              </a:ext>
            </a:extLst>
          </p:cNvPr>
          <p:cNvSpPr/>
          <p:nvPr/>
        </p:nvSpPr>
        <p:spPr>
          <a:xfrm>
            <a:off x="6471772" y="3687957"/>
            <a:ext cx="1950714" cy="282804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2160"/>
              </a:lnSpc>
            </a:pPr>
            <a:r>
              <a:rPr lang="en-US" sz="1800" dirty="0">
                <a:solidFill>
                  <a:srgbClr val="002664"/>
                </a:solidFill>
                <a:latin typeface="Public Sans"/>
              </a:rPr>
              <a:t>You retain responsibility </a:t>
            </a:r>
            <a:r>
              <a:rPr lang="en-US" sz="1800">
                <a:solidFill>
                  <a:srgbClr val="002664"/>
                </a:solidFill>
                <a:latin typeface="Public Sans"/>
              </a:rPr>
              <a:t>for your mobile phone</a:t>
            </a:r>
            <a:r>
              <a:rPr lang="en-US" sz="1800" dirty="0">
                <a:solidFill>
                  <a:srgbClr val="002664"/>
                </a:solidFill>
                <a:latin typeface="Public Sans"/>
              </a:rPr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44E659-CE60-2095-41B2-835F95DEAC87}"/>
              </a:ext>
            </a:extLst>
          </p:cNvPr>
          <p:cNvSpPr/>
          <p:nvPr/>
        </p:nvSpPr>
        <p:spPr>
          <a:xfrm>
            <a:off x="9792076" y="2388843"/>
            <a:ext cx="1135168" cy="1135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74931F-64F8-3FAA-95FF-9AB8875AF184}"/>
              </a:ext>
            </a:extLst>
          </p:cNvPr>
          <p:cNvSpPr/>
          <p:nvPr/>
        </p:nvSpPr>
        <p:spPr>
          <a:xfrm>
            <a:off x="9384303" y="3687957"/>
            <a:ext cx="1950714" cy="2828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800" dirty="0">
                <a:solidFill>
                  <a:schemeClr val="bg1"/>
                </a:solidFill>
              </a:rPr>
              <a:t>When leaving the school, you can unlock your pouch at a designated unlocking station to access your phone.</a:t>
            </a:r>
          </a:p>
        </p:txBody>
      </p:sp>
    </p:spTree>
    <p:extLst>
      <p:ext uri="{BB962C8B-B14F-4D97-AF65-F5344CB8AC3E}">
        <p14:creationId xmlns:p14="http://schemas.microsoft.com/office/powerpoint/2010/main" val="399855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F981-C82B-64EA-24F1-DC0483D8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Yondr</a:t>
            </a:r>
            <a:r>
              <a:rPr lang="en-US" dirty="0"/>
              <a:t> works?</a:t>
            </a:r>
          </a:p>
        </p:txBody>
      </p:sp>
      <p:pic>
        <p:nvPicPr>
          <p:cNvPr id="13" name="Content Placeholder 12" descr="A close-up of a device&#10;&#10;Description automatically generated">
            <a:extLst>
              <a:ext uri="{FF2B5EF4-FFF2-40B4-BE49-F238E27FC236}">
                <a16:creationId xmlns:a16="http://schemas.microsoft.com/office/drawing/2014/main" id="{6A96908F-129C-30D6-41E1-582802C4C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4" y="1576721"/>
            <a:ext cx="8527041" cy="470221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4A88D-EF47-B942-BAC5-17B6457A9D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9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6EEF-4FA5-0DA4-8D59-1CAEEEB6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to consider.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E4C7-F0C9-7C9B-1641-F0794448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Late arrival - sign in at student office and lock pouch.</a:t>
            </a:r>
          </a:p>
          <a:p>
            <a:r>
              <a:rPr lang="en-AU" dirty="0"/>
              <a:t>Early leave – report to student office to sign out and unlock. </a:t>
            </a:r>
          </a:p>
          <a:p>
            <a:r>
              <a:rPr lang="en-AU" dirty="0"/>
              <a:t>There will be no earphone/</a:t>
            </a:r>
            <a:r>
              <a:rPr lang="en-AU" dirty="0" err="1"/>
              <a:t>airpods</a:t>
            </a:r>
            <a:r>
              <a:rPr lang="en-AU" dirty="0"/>
              <a:t> allowed. Same rules.</a:t>
            </a:r>
          </a:p>
          <a:p>
            <a:r>
              <a:rPr lang="en-AU" dirty="0"/>
              <a:t>Smart watches to be used as a watch only. On airplane mode.</a:t>
            </a:r>
          </a:p>
          <a:p>
            <a:r>
              <a:rPr lang="en-AU" dirty="0"/>
              <a:t>Cash or card at canteen.</a:t>
            </a:r>
          </a:p>
          <a:p>
            <a:r>
              <a:rPr lang="en-AU" dirty="0"/>
              <a:t>Excursions – Phones in pouches.</a:t>
            </a:r>
          </a:p>
          <a:p>
            <a:r>
              <a:rPr lang="en-AU" dirty="0"/>
              <a:t>$20 replacement fee if lost or stolen.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024DF-3616-8D30-6810-D40473E78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03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DD77-0A1E-0061-1607-C16E499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LHS Mobile Phone Discipline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B8D42-DC19-9D48-2B6F-B5B863B69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10" name="Content Placeholder 9" descr="A screenshot of a cell phone policy&#10;&#10;Description automatically generated">
            <a:extLst>
              <a:ext uri="{FF2B5EF4-FFF2-40B4-BE49-F238E27FC236}">
                <a16:creationId xmlns:a16="http://schemas.microsoft.com/office/drawing/2014/main" id="{C00D9F45-7A89-E767-173C-786831EA5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8" y="1368000"/>
            <a:ext cx="4467849" cy="1543265"/>
          </a:xfr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A0C443F-38FA-A1D6-2961-4E4699298F0F}"/>
              </a:ext>
            </a:extLst>
          </p:cNvPr>
          <p:cNvSpPr/>
          <p:nvPr/>
        </p:nvSpPr>
        <p:spPr>
          <a:xfrm>
            <a:off x="5056632" y="2093976"/>
            <a:ext cx="896112" cy="3291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 descr="A white card with black text&#10;&#10;Description automatically generated">
            <a:extLst>
              <a:ext uri="{FF2B5EF4-FFF2-40B4-BE49-F238E27FC236}">
                <a16:creationId xmlns:a16="http://schemas.microsoft.com/office/drawing/2014/main" id="{9A709F85-EBA2-0A99-D401-74B500BB3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2" y="1439303"/>
            <a:ext cx="4286848" cy="1638529"/>
          </a:xfrm>
          <a:prstGeom prst="rect">
            <a:avLst/>
          </a:prstGeom>
        </p:spPr>
      </p:pic>
      <p:pic>
        <p:nvPicPr>
          <p:cNvPr id="17" name="Picture 16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0646AE36-843E-A8EE-5A01-8FAE44446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" y="3676978"/>
            <a:ext cx="4277322" cy="147658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E900AA-4FCE-C5C6-5BD5-93C6AA4DCBDA}"/>
              </a:ext>
            </a:extLst>
          </p:cNvPr>
          <p:cNvCxnSpPr/>
          <p:nvPr/>
        </p:nvCxnSpPr>
        <p:spPr>
          <a:xfrm flipH="1">
            <a:off x="4980427" y="3077832"/>
            <a:ext cx="1289744" cy="6642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5CF11F0-48F2-F078-1353-B75EBA0A48E1}"/>
              </a:ext>
            </a:extLst>
          </p:cNvPr>
          <p:cNvSpPr/>
          <p:nvPr/>
        </p:nvSpPr>
        <p:spPr>
          <a:xfrm>
            <a:off x="5075232" y="4232204"/>
            <a:ext cx="896112" cy="3291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63985846-C4AF-6156-BB12-E5FE5D911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3742639"/>
            <a:ext cx="4277322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5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ECF6AFB-49EA-463D-9902-A7CB1D4D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</a:t>
            </a:r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0B714E-85CB-401D-80F2-9FA561844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285999"/>
            <a:ext cx="3671888" cy="3669958"/>
          </a:xfrm>
        </p:spPr>
        <p:txBody>
          <a:bodyPr vert="horz" lIns="0" tIns="0" rIns="0" bIns="0" numCol="1" spcCol="180000" rtlCol="0" anchor="t">
            <a:normAutofit/>
          </a:bodyPr>
          <a:lstStyle/>
          <a:p>
            <a:pPr>
              <a:lnSpc>
                <a:spcPts val="2600"/>
              </a:lnSpc>
            </a:pPr>
            <a:r>
              <a:rPr lang="en-US" sz="1800" dirty="0"/>
              <a:t>We know this is a big change and we are here to answer your questions! </a:t>
            </a:r>
            <a:endParaRPr lang="en-US" sz="1800"/>
          </a:p>
          <a:p>
            <a:pPr>
              <a:lnSpc>
                <a:spcPts val="2600"/>
              </a:lnSpc>
            </a:pPr>
            <a:r>
              <a:rPr lang="en-US" sz="1800" dirty="0"/>
              <a:t>But first let's go through some commonly asked questions.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1B8C-132B-49F6-9610-14E609099D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D2ED4-AF6D-A31E-DC85-6BE262B3AD29}"/>
              </a:ext>
            </a:extLst>
          </p:cNvPr>
          <p:cNvSpPr txBox="1"/>
          <p:nvPr/>
        </p:nvSpPr>
        <p:spPr>
          <a:xfrm>
            <a:off x="12750394" y="119969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/>
          </a:p>
        </p:txBody>
      </p:sp>
      <p:pic>
        <p:nvPicPr>
          <p:cNvPr id="7" name="Content Placeholder 6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309F498E-FD22-58B4-E31E-C1C12DF8D3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32" y="1816566"/>
            <a:ext cx="6345368" cy="4228634"/>
          </a:xfrm>
        </p:spPr>
      </p:pic>
    </p:spTree>
    <p:extLst>
      <p:ext uri="{BB962C8B-B14F-4D97-AF65-F5344CB8AC3E}">
        <p14:creationId xmlns:p14="http://schemas.microsoft.com/office/powerpoint/2010/main" val="299412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48831-15FB-4070-B2C4-DAFE7D9BBB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3DBA7-B4E5-9AA2-3D88-7D5C879E0C33}"/>
              </a:ext>
            </a:extLst>
          </p:cNvPr>
          <p:cNvSpPr txBox="1"/>
          <p:nvPr/>
        </p:nvSpPr>
        <p:spPr>
          <a:xfrm>
            <a:off x="74141" y="19029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800"/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1DA38CFB-8E12-0C64-591E-2AA0A0659B2A}"/>
              </a:ext>
            </a:extLst>
          </p:cNvPr>
          <p:cNvSpPr/>
          <p:nvPr/>
        </p:nvSpPr>
        <p:spPr>
          <a:xfrm>
            <a:off x="3326789" y="166595"/>
            <a:ext cx="4271298" cy="3530325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Ask your teacher and they can contact the front office who can call your parents</a:t>
            </a:r>
            <a:r>
              <a:rPr lang="en-US">
                <a:solidFill>
                  <a:schemeClr val="bg1"/>
                </a:solidFill>
              </a:rPr>
              <a:t> or carers</a:t>
            </a:r>
            <a:r>
              <a:rPr lang="en-US" sz="2400">
                <a:solidFill>
                  <a:schemeClr val="bg1"/>
                </a:solidFill>
              </a:rPr>
              <a:t> if necessary</a:t>
            </a:r>
            <a:r>
              <a:rPr lang="en-US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64E01D05-3300-36E7-1054-93EFB4DFD0E1}"/>
              </a:ext>
            </a:extLst>
          </p:cNvPr>
          <p:cNvSpPr/>
          <p:nvPr/>
        </p:nvSpPr>
        <p:spPr>
          <a:xfrm flipH="1">
            <a:off x="245423" y="434516"/>
            <a:ext cx="3479255" cy="2994484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2400">
                <a:solidFill>
                  <a:schemeClr val="bg1"/>
                </a:solidFill>
                <a:latin typeface="+mj-lt"/>
              </a:rPr>
              <a:t>What if I need to contact my </a:t>
            </a:r>
            <a:r>
              <a:rPr lang="en-AU">
                <a:solidFill>
                  <a:schemeClr val="bg1"/>
                </a:solidFill>
                <a:latin typeface="+mj-lt"/>
              </a:rPr>
              <a:t>parents or carers</a:t>
            </a:r>
            <a:r>
              <a:rPr lang="en-AU" sz="2400">
                <a:solidFill>
                  <a:schemeClr val="bg1"/>
                </a:solidFill>
                <a:latin typeface="+mj-lt"/>
              </a:rPr>
              <a:t>?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C0A1A972-A3A3-3A32-1F7B-276DB75AA1D5}"/>
              </a:ext>
            </a:extLst>
          </p:cNvPr>
          <p:cNvSpPr/>
          <p:nvPr/>
        </p:nvSpPr>
        <p:spPr>
          <a:xfrm>
            <a:off x="8368887" y="3242931"/>
            <a:ext cx="3916356" cy="3080679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AU" sz="2400" dirty="0">
                <a:solidFill>
                  <a:schemeClr val="tx1"/>
                </a:solidFill>
              </a:rPr>
              <a:t>As you retain your </a:t>
            </a:r>
            <a:r>
              <a:rPr lang="en-AU" dirty="0">
                <a:solidFill>
                  <a:schemeClr val="tx1"/>
                </a:solidFill>
              </a:rPr>
              <a:t>mobile phone </a:t>
            </a:r>
            <a:r>
              <a:rPr lang="en-AU" sz="2400" dirty="0">
                <a:solidFill>
                  <a:schemeClr val="tx1"/>
                </a:solidFill>
              </a:rPr>
              <a:t>throughout the day, you remain responsible</a:t>
            </a:r>
            <a:r>
              <a:rPr lang="en-AU" dirty="0">
                <a:solidFill>
                  <a:schemeClr val="tx1"/>
                </a:solidFill>
              </a:rPr>
              <a:t>.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B5F9D405-E4CA-E0AA-FBF1-9E090F3B471E}"/>
              </a:ext>
            </a:extLst>
          </p:cNvPr>
          <p:cNvSpPr/>
          <p:nvPr/>
        </p:nvSpPr>
        <p:spPr>
          <a:xfrm flipH="1">
            <a:off x="5587711" y="3473819"/>
            <a:ext cx="3309552" cy="2849791"/>
          </a:xfrm>
          <a:prstGeom prst="wedgeEllipseCallou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Who is responsible for my </a:t>
            </a:r>
            <a:r>
              <a:rPr lang="en-AU" dirty="0">
                <a:solidFill>
                  <a:schemeClr val="bg1"/>
                </a:solidFill>
              </a:rPr>
              <a:t>mobile phone</a:t>
            </a:r>
            <a:r>
              <a:rPr lang="en-AU" sz="240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20211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oE PPT Template 2022 DRAFT" id="{EE3A526C-8D38-9A4D-A42A-078C80723416}" vid="{3CBC06BA-A92D-1648-A71C-24BD71284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f71750-054c-46ec-bbab-f1d979ba80e3">
      <Terms xmlns="http://schemas.microsoft.com/office/infopath/2007/PartnerControls"/>
    </lcf76f155ced4ddcb4097134ff3c332f>
    <TaxCatchAll xmlns="0e75ba4b-7a5e-4a95-9ebb-8df0353aff48" xsi:nil="true"/>
    <SharedWithUsers xmlns="0e75ba4b-7a5e-4a95-9ebb-8df0353aff48">
      <UserInfo>
        <DisplayName>Lambton High School Sharepoint Online Members</DisplayName>
        <AccountId>7</AccountId>
        <AccountType/>
      </UserInfo>
      <UserInfo>
        <DisplayName>Darren Mitten</DisplayName>
        <AccountId>192</AccountId>
        <AccountType/>
      </UserInfo>
      <UserInfo>
        <DisplayName>Dan Wilson</DisplayName>
        <AccountId>46</AccountId>
        <AccountType/>
      </UserInfo>
      <UserInfo>
        <DisplayName>Nick Willis</DisplayName>
        <AccountId>699</AccountId>
        <AccountType/>
      </UserInfo>
      <UserInfo>
        <DisplayName>Benita Kingdon</DisplayName>
        <AccountId>233</AccountId>
        <AccountType/>
      </UserInfo>
    </SharedWithUsers>
    <Comment xmlns="6ef71750-054c-46ec-bbab-f1d979ba80e3" xsi:nil="true"/>
    <Date xmlns="6ef71750-054c-46ec-bbab-f1d979ba80e3" xsi:nil="true"/>
    <Completion xmlns="6ef71750-054c-46ec-bbab-f1d979ba80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5D7A0264EAF43A006D764FC375DED" ma:contentTypeVersion="21" ma:contentTypeDescription="Create a new document." ma:contentTypeScope="" ma:versionID="a803fcc5ee4675283c44cdf467a9d575">
  <xsd:schema xmlns:xsd="http://www.w3.org/2001/XMLSchema" xmlns:xs="http://www.w3.org/2001/XMLSchema" xmlns:p="http://schemas.microsoft.com/office/2006/metadata/properties" xmlns:ns2="0e75ba4b-7a5e-4a95-9ebb-8df0353aff48" xmlns:ns3="6ef71750-054c-46ec-bbab-f1d979ba80e3" targetNamespace="http://schemas.microsoft.com/office/2006/metadata/properties" ma:root="true" ma:fieldsID="cb700e1a0c48ab362bf8c64fb14aa348" ns2:_="" ns3:_="">
    <xsd:import namespace="0e75ba4b-7a5e-4a95-9ebb-8df0353aff48"/>
    <xsd:import namespace="6ef71750-054c-46ec-bbab-f1d979ba80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Comment" minOccurs="0"/>
                <xsd:element ref="ns3:lcf76f155ced4ddcb4097134ff3c332f" minOccurs="0"/>
                <xsd:element ref="ns2:TaxCatchAll" minOccurs="0"/>
                <xsd:element ref="ns3:Completion" minOccurs="0"/>
                <xsd:element ref="ns3:MediaServiceObjectDetectorVersions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5ba4b-7a5e-4a95-9ebb-8df0353aff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a670d0f-471d-4b34-b186-d6164471a6c8}" ma:internalName="TaxCatchAll" ma:showField="CatchAllData" ma:web="0e75ba4b-7a5e-4a95-9ebb-8df0353aff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71750-054c-46ec-bbab-f1d979ba8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mment" ma:index="21" nillable="true" ma:displayName="Comment" ma:description="ENTERED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pletion" ma:index="25" nillable="true" ma:displayName="Completion" ma:format="Dropdown" ma:internalName="Completion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" ma:index="27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97F31C-DF40-4F27-BC89-D320A80D8E2B}">
  <ds:schemaRefs>
    <ds:schemaRef ds:uri="http://www.w3.org/XML/1998/namespace"/>
    <ds:schemaRef ds:uri="http://schemas.microsoft.com/office/infopath/2007/PartnerControls"/>
    <ds:schemaRef ds:uri="0e75ba4b-7a5e-4a95-9ebb-8df0353aff48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6ef71750-054c-46ec-bbab-f1d979ba80e3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393E991-4B4F-4237-8BBC-1AF7F969C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5ba4b-7a5e-4a95-9ebb-8df0353aff48"/>
    <ds:schemaRef ds:uri="6ef71750-054c-46ec-bbab-f1d979ba8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61C472-5131-48E4-9AE7-0246E3D018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NSWG Corporate</Template>
  <TotalTime>96</TotalTime>
  <Words>500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NSWG Corporate</vt:lpstr>
      <vt:lpstr>Student Mobile Phone  Management </vt:lpstr>
      <vt:lpstr>Why are we implementing this strategy?</vt:lpstr>
      <vt:lpstr>What is the 'locked device pouch' system?</vt:lpstr>
      <vt:lpstr>How the 'locked device pouch' system work?</vt:lpstr>
      <vt:lpstr>How Yondr works?</vt:lpstr>
      <vt:lpstr>Things to consider.</vt:lpstr>
      <vt:lpstr>LHS Mobile Phone Discipline process</vt:lpstr>
      <vt:lpstr>Key questions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Accessibility Instructions 1</dc:title>
  <dc:creator>Anh Ha</dc:creator>
  <cp:lastModifiedBy>Dan Wilson</cp:lastModifiedBy>
  <cp:revision>131</cp:revision>
  <dcterms:created xsi:type="dcterms:W3CDTF">2023-06-01T23:42:28Z</dcterms:created>
  <dcterms:modified xsi:type="dcterms:W3CDTF">2023-09-13T05:47:31Z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0x0101000345D7A0264EAF43A006D764FC375DED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SIP_Label_b603dfd7-d93a-4381-a340-2995d8282205_Enabled">
    <vt:lpwstr>true</vt:lpwstr>
  </property>
  <property fmtid="{D5CDD505-2E9C-101B-9397-08002B2CF9AE}" pid="8" name="MSIP_Label_b603dfd7-d93a-4381-a340-2995d8282205_SetDate">
    <vt:lpwstr>2023-07-17T01:59:04Z</vt:lpwstr>
  </property>
  <property fmtid="{D5CDD505-2E9C-101B-9397-08002B2CF9AE}" pid="9" name="MSIP_Label_b603dfd7-d93a-4381-a340-2995d8282205_Method">
    <vt:lpwstr>Standard</vt:lpwstr>
  </property>
  <property fmtid="{D5CDD505-2E9C-101B-9397-08002B2CF9AE}" pid="10" name="MSIP_Label_b603dfd7-d93a-4381-a340-2995d8282205_Name">
    <vt:lpwstr>OFFICIAL</vt:lpwstr>
  </property>
  <property fmtid="{D5CDD505-2E9C-101B-9397-08002B2CF9AE}" pid="11" name="MSIP_Label_b603dfd7-d93a-4381-a340-2995d8282205_SiteId">
    <vt:lpwstr>05a0e69a-418a-47c1-9c25-9387261bf991</vt:lpwstr>
  </property>
  <property fmtid="{D5CDD505-2E9C-101B-9397-08002B2CF9AE}" pid="12" name="MSIP_Label_b603dfd7-d93a-4381-a340-2995d8282205_ActionId">
    <vt:lpwstr>bed00532-6ac2-438d-a0dc-116c1ad0c955</vt:lpwstr>
  </property>
  <property fmtid="{D5CDD505-2E9C-101B-9397-08002B2CF9AE}" pid="13" name="MSIP_Label_b603dfd7-d93a-4381-a340-2995d8282205_ContentBits">
    <vt:lpwstr>0</vt:lpwstr>
  </property>
</Properties>
</file>